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7"/>
  </p:notesMasterIdLst>
  <p:sldIdLst>
    <p:sldId id="257" r:id="rId3"/>
    <p:sldId id="271" r:id="rId4"/>
    <p:sldId id="295" r:id="rId5"/>
    <p:sldId id="303" r:id="rId6"/>
    <p:sldId id="304" r:id="rId7"/>
    <p:sldId id="305" r:id="rId8"/>
    <p:sldId id="274" r:id="rId9"/>
    <p:sldId id="306" r:id="rId10"/>
    <p:sldId id="296" r:id="rId11"/>
    <p:sldId id="294" r:id="rId12"/>
    <p:sldId id="272" r:id="rId13"/>
    <p:sldId id="273" r:id="rId14"/>
    <p:sldId id="297" r:id="rId15"/>
    <p:sldId id="275" r:id="rId16"/>
    <p:sldId id="276" r:id="rId17"/>
    <p:sldId id="277" r:id="rId18"/>
    <p:sldId id="278" r:id="rId19"/>
    <p:sldId id="299" r:id="rId20"/>
    <p:sldId id="300" r:id="rId21"/>
    <p:sldId id="301" r:id="rId22"/>
    <p:sldId id="302" r:id="rId23"/>
    <p:sldId id="307" r:id="rId24"/>
    <p:sldId id="280" r:id="rId25"/>
    <p:sldId id="279" r:id="rId26"/>
    <p:sldId id="282" r:id="rId27"/>
    <p:sldId id="281" r:id="rId28"/>
    <p:sldId id="283" r:id="rId29"/>
    <p:sldId id="290" r:id="rId30"/>
    <p:sldId id="288" r:id="rId31"/>
    <p:sldId id="285" r:id="rId32"/>
    <p:sldId id="286" r:id="rId33"/>
    <p:sldId id="287" r:id="rId34"/>
    <p:sldId id="289" r:id="rId35"/>
    <p:sldId id="270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84093" autoAdjust="0"/>
  </p:normalViewPr>
  <p:slideViewPr>
    <p:cSldViewPr>
      <p:cViewPr varScale="1">
        <p:scale>
          <a:sx n="117" d="100"/>
          <a:sy n="117" d="100"/>
        </p:scale>
        <p:origin x="1392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82CFF6-3319-45A3-850F-84C994FFBB98}" type="datetimeFigureOut">
              <a:rPr lang="en-IN" smtClean="0"/>
              <a:t>02-09-2020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59BA21-0FEC-4C2D-937C-7467FDE20C1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88992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729327-F9A1-4DF7-8962-07119AF7AFA6}" type="slidenum">
              <a:rPr lang="en-US" smtClean="0">
                <a:latin typeface="Arial" pitchFamily="34" charset="0"/>
                <a:ea typeface="ＭＳ Ｐゴシック"/>
                <a:cs typeface="ＭＳ Ｐゴシック"/>
              </a:rPr>
              <a:pPr/>
              <a:t>1</a:t>
            </a:fld>
            <a:endParaRPr lang="en-US" dirty="0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722197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9BA21-0FEC-4C2D-937C-7467FDE20C12}" type="slidenum">
              <a:rPr lang="en-IN" smtClean="0"/>
              <a:t>21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579987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9BA21-0FEC-4C2D-937C-7467FDE20C12}" type="slidenum">
              <a:rPr lang="en-IN" smtClean="0"/>
              <a:t>22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02212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9BA21-0FEC-4C2D-937C-7467FDE20C12}" type="slidenum">
              <a:rPr lang="en-IN" smtClean="0"/>
              <a:t>30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70543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ED230-6869-4F05-AEFC-CE7735CDDBD1}" type="datetimeFigureOut">
              <a:rPr lang="en-IN" smtClean="0"/>
              <a:t>02-09-2020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E1792-A4A2-481E-8477-1AFB0242CF7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78956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ED230-6869-4F05-AEFC-CE7735CDDBD1}" type="datetimeFigureOut">
              <a:rPr lang="en-IN" smtClean="0"/>
              <a:t>02-09-2020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E1792-A4A2-481E-8477-1AFB0242CF7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39792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ED230-6869-4F05-AEFC-CE7735CDDBD1}" type="datetimeFigureOut">
              <a:rPr lang="en-IN" smtClean="0"/>
              <a:t>02-09-2020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E1792-A4A2-481E-8477-1AFB0242CF7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310222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B809A8-90F6-4A00-B102-A6272AB07476}" type="slidenum">
              <a:rPr lang="en-I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IN" dirty="0">
              <a:solidFill>
                <a:srgbClr val="000000"/>
              </a:solidFill>
            </a:endParaRPr>
          </a:p>
        </p:txBody>
      </p:sp>
      <p:sp>
        <p:nvSpPr>
          <p:cNvPr id="5" name="Rectangle 4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8B24D6-D82C-4A72-9269-9946DF8EF40E}" type="datetime3">
              <a:rPr lang="en-US" smtClean="0">
                <a:solidFill>
                  <a:srgbClr val="000000"/>
                </a:solidFill>
              </a:rPr>
              <a:pPr>
                <a:defRPr/>
              </a:pPr>
              <a:t>2 September 2020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226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E62250-885E-47D7-BDE1-BFC182012B60}" type="slidenum">
              <a:rPr lang="en-I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IN" dirty="0">
              <a:solidFill>
                <a:srgbClr val="000000"/>
              </a:solidFill>
            </a:endParaRPr>
          </a:p>
        </p:txBody>
      </p:sp>
      <p:sp>
        <p:nvSpPr>
          <p:cNvPr id="5" name="Rectangle 4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81774B-A9A0-4C26-AC9E-9CCCD8BAA693}" type="datetime3">
              <a:rPr lang="en-US" smtClean="0">
                <a:solidFill>
                  <a:srgbClr val="000000"/>
                </a:solidFill>
              </a:rPr>
              <a:pPr>
                <a:defRPr/>
              </a:pPr>
              <a:t>2 September 2020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6300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0CADA7-196A-4D06-9EBC-45BD2C39E49B}" type="slidenum">
              <a:rPr lang="en-I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IN" dirty="0">
              <a:solidFill>
                <a:srgbClr val="000000"/>
              </a:solidFill>
            </a:endParaRPr>
          </a:p>
        </p:txBody>
      </p:sp>
      <p:sp>
        <p:nvSpPr>
          <p:cNvPr id="5" name="Rectangle 4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7D0AD-FA7F-40C6-A7D0-6FB79A2FC56C}" type="datetime3">
              <a:rPr lang="en-US" smtClean="0">
                <a:solidFill>
                  <a:srgbClr val="000000"/>
                </a:solidFill>
              </a:rPr>
              <a:pPr>
                <a:defRPr/>
              </a:pPr>
              <a:t>2 September 2020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229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91BC70-4723-418A-BC0E-89B3096D983D}" type="slidenum">
              <a:rPr lang="en-I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IN" dirty="0">
              <a:solidFill>
                <a:srgbClr val="000000"/>
              </a:solidFill>
            </a:endParaRPr>
          </a:p>
        </p:txBody>
      </p:sp>
      <p:sp>
        <p:nvSpPr>
          <p:cNvPr id="6" name="Rectangle 4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95800C-E3D9-46D0-961E-41A9701DC8AF}" type="datetime3">
              <a:rPr lang="en-US" smtClean="0">
                <a:solidFill>
                  <a:srgbClr val="000000"/>
                </a:solidFill>
              </a:rPr>
              <a:pPr>
                <a:defRPr/>
              </a:pPr>
              <a:t>2 September 2020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5472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12D7D6-29A4-4CEC-B6DE-B21024E2479C}" type="slidenum">
              <a:rPr lang="en-I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IN" dirty="0">
              <a:solidFill>
                <a:srgbClr val="000000"/>
              </a:solidFill>
            </a:endParaRPr>
          </a:p>
        </p:txBody>
      </p:sp>
      <p:sp>
        <p:nvSpPr>
          <p:cNvPr id="8" name="Rectangle 4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73E804-D17C-48A9-BCF5-41C5C40A8496}" type="datetime3">
              <a:rPr lang="en-US" smtClean="0">
                <a:solidFill>
                  <a:srgbClr val="000000"/>
                </a:solidFill>
              </a:rPr>
              <a:pPr>
                <a:defRPr/>
              </a:pPr>
              <a:t>2 September 2020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0334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1AA8BC-DEDE-4DCD-8E99-91329326325F}" type="slidenum">
              <a:rPr lang="en-I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IN" dirty="0">
              <a:solidFill>
                <a:srgbClr val="000000"/>
              </a:solidFill>
            </a:endParaRPr>
          </a:p>
        </p:txBody>
      </p:sp>
      <p:sp>
        <p:nvSpPr>
          <p:cNvPr id="4" name="Rectangle 4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4904B6-9065-4AC9-83BB-0FD61368870C}" type="datetime3">
              <a:rPr lang="en-US" smtClean="0">
                <a:solidFill>
                  <a:srgbClr val="000000"/>
                </a:solidFill>
              </a:rPr>
              <a:pPr>
                <a:defRPr/>
              </a:pPr>
              <a:t>2 September 2020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0161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PPT inside"/>
          <p:cNvPicPr>
            <a:picLocks noChangeAspect="1" noChangeArrowheads="1"/>
          </p:cNvPicPr>
          <p:nvPr userDrawn="1"/>
        </p:nvPicPr>
        <p:blipFill>
          <a:blip r:embed="rId2"/>
          <a:srcRect t="19157" b="25415"/>
          <a:stretch>
            <a:fillRect/>
          </a:stretch>
        </p:blipFill>
        <p:spPr bwMode="auto">
          <a:xfrm>
            <a:off x="0" y="-79375"/>
            <a:ext cx="9145588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6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435850" y="-39688"/>
            <a:ext cx="165417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4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121F8-051F-49E9-8431-D2F4E3981932}" type="slidenum">
              <a:rPr lang="en-I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IN" dirty="0">
              <a:solidFill>
                <a:srgbClr val="000000"/>
              </a:solidFill>
            </a:endParaRPr>
          </a:p>
        </p:txBody>
      </p:sp>
      <p:sp>
        <p:nvSpPr>
          <p:cNvPr id="5" name="Rectangle 49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4A27DD-8D9A-466C-ACB6-7F245C262B97}" type="datetime3">
              <a:rPr lang="en-US" smtClean="0">
                <a:solidFill>
                  <a:srgbClr val="000000"/>
                </a:solidFill>
              </a:rPr>
              <a:pPr>
                <a:defRPr/>
              </a:pPr>
              <a:t>2 September 2020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6286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EC9F92-0EE9-4C86-9285-A00C2D5C52A5}" type="slidenum">
              <a:rPr lang="en-I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IN" dirty="0">
              <a:solidFill>
                <a:srgbClr val="000000"/>
              </a:solidFill>
            </a:endParaRPr>
          </a:p>
        </p:txBody>
      </p:sp>
      <p:sp>
        <p:nvSpPr>
          <p:cNvPr id="6" name="Rectangle 4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2CB351-66DB-4BE2-86AC-050202ADBA12}" type="datetime3">
              <a:rPr lang="en-US" smtClean="0">
                <a:solidFill>
                  <a:srgbClr val="000000"/>
                </a:solidFill>
              </a:rPr>
              <a:pPr>
                <a:defRPr/>
              </a:pPr>
              <a:t>2 September 2020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029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ED230-6869-4F05-AEFC-CE7735CDDBD1}" type="datetimeFigureOut">
              <a:rPr lang="en-IN" smtClean="0"/>
              <a:t>02-09-2020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E1792-A4A2-481E-8477-1AFB0242CF7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054967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DE776-D895-46E1-AD99-0E788E94C719}" type="slidenum">
              <a:rPr lang="en-I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IN" dirty="0">
              <a:solidFill>
                <a:srgbClr val="000000"/>
              </a:solidFill>
            </a:endParaRPr>
          </a:p>
        </p:txBody>
      </p:sp>
      <p:sp>
        <p:nvSpPr>
          <p:cNvPr id="6" name="Rectangle 4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0B370A-2039-4CCE-8B01-C5304EC733DD}" type="datetime3">
              <a:rPr lang="en-US" smtClean="0">
                <a:solidFill>
                  <a:srgbClr val="000000"/>
                </a:solidFill>
              </a:rPr>
              <a:pPr>
                <a:defRPr/>
              </a:pPr>
              <a:t>2 September 2020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6691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30118-21EB-4049-97EC-A6775C0A2A95}" type="slidenum">
              <a:rPr lang="en-I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IN" dirty="0">
              <a:solidFill>
                <a:srgbClr val="000000"/>
              </a:solidFill>
            </a:endParaRPr>
          </a:p>
        </p:txBody>
      </p:sp>
      <p:sp>
        <p:nvSpPr>
          <p:cNvPr id="5" name="Rectangle 4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3FE1D3-60BA-4A0D-A081-D10F2C1EA6B2}" type="datetime3">
              <a:rPr lang="en-US" smtClean="0">
                <a:solidFill>
                  <a:srgbClr val="000000"/>
                </a:solidFill>
              </a:rPr>
              <a:pPr>
                <a:defRPr/>
              </a:pPr>
              <a:t>2 September 2020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6619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575605-5FEE-4F88-B31E-6021AA46BD1A}" type="slidenum">
              <a:rPr lang="en-I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IN" dirty="0">
              <a:solidFill>
                <a:srgbClr val="000000"/>
              </a:solidFill>
            </a:endParaRPr>
          </a:p>
        </p:txBody>
      </p:sp>
      <p:sp>
        <p:nvSpPr>
          <p:cNvPr id="5" name="Rectangle 4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F5F7D8-4EA0-4CED-9C2C-39CB3D38A593}" type="datetime3">
              <a:rPr lang="en-US" smtClean="0">
                <a:solidFill>
                  <a:srgbClr val="000000"/>
                </a:solidFill>
              </a:rPr>
              <a:pPr>
                <a:defRPr/>
              </a:pPr>
              <a:t>2 September 2020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0802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7FC62F-B848-47C0-8F0A-76E3798DB784}" type="slidenum">
              <a:rPr lang="en-I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IN" dirty="0">
              <a:solidFill>
                <a:srgbClr val="000000"/>
              </a:solidFill>
            </a:endParaRPr>
          </a:p>
        </p:txBody>
      </p:sp>
      <p:sp>
        <p:nvSpPr>
          <p:cNvPr id="5" name="Rectangle 4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E7EEA6-32CE-47D6-9A45-1DBDECDECBFE}" type="datetime3">
              <a:rPr lang="en-US" smtClean="0">
                <a:solidFill>
                  <a:srgbClr val="000000"/>
                </a:solidFill>
              </a:rPr>
              <a:pPr>
                <a:defRPr/>
              </a:pPr>
              <a:t>2 September 2020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7204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B6CFAF-3DFB-49F7-9747-D9859B2554EC}" type="slidenum">
              <a:rPr lang="en-I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IN" dirty="0">
              <a:solidFill>
                <a:srgbClr val="000000"/>
              </a:solidFill>
            </a:endParaRPr>
          </a:p>
        </p:txBody>
      </p:sp>
      <p:sp>
        <p:nvSpPr>
          <p:cNvPr id="4" name="Rectangle 4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7D17A1-AFC3-4474-92E1-832F991E1706}" type="datetime3">
              <a:rPr lang="en-US" smtClean="0">
                <a:solidFill>
                  <a:srgbClr val="000000"/>
                </a:solidFill>
              </a:rPr>
              <a:pPr>
                <a:defRPr/>
              </a:pPr>
              <a:t>2 September 2020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2781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1B560F-0552-4E4A-A479-A0B5CEF568FA}" type="slidenum">
              <a:rPr lang="en-I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IN" dirty="0">
              <a:solidFill>
                <a:srgbClr val="000000"/>
              </a:solidFill>
            </a:endParaRPr>
          </a:p>
        </p:txBody>
      </p:sp>
      <p:sp>
        <p:nvSpPr>
          <p:cNvPr id="7" name="Rectangle 4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CAAE00-B25C-4919-8B41-C9E26B3E6804}" type="datetime3">
              <a:rPr lang="en-US" smtClean="0">
                <a:solidFill>
                  <a:srgbClr val="000000"/>
                </a:solidFill>
              </a:rPr>
              <a:pPr>
                <a:defRPr/>
              </a:pPr>
              <a:t>2 September 2020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518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ED230-6869-4F05-AEFC-CE7735CDDBD1}" type="datetimeFigureOut">
              <a:rPr lang="en-IN" smtClean="0"/>
              <a:t>02-09-2020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E1792-A4A2-481E-8477-1AFB0242CF7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30569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ED230-6869-4F05-AEFC-CE7735CDDBD1}" type="datetimeFigureOut">
              <a:rPr lang="en-IN" smtClean="0"/>
              <a:t>02-09-2020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E1792-A4A2-481E-8477-1AFB0242CF7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76206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ED230-6869-4F05-AEFC-CE7735CDDBD1}" type="datetimeFigureOut">
              <a:rPr lang="en-IN" smtClean="0"/>
              <a:t>02-09-2020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E1792-A4A2-481E-8477-1AFB0242CF7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24639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ED230-6869-4F05-AEFC-CE7735CDDBD1}" type="datetimeFigureOut">
              <a:rPr lang="en-IN" smtClean="0"/>
              <a:t>02-09-2020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E1792-A4A2-481E-8477-1AFB0242CF7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57014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ED230-6869-4F05-AEFC-CE7735CDDBD1}" type="datetimeFigureOut">
              <a:rPr lang="en-IN" smtClean="0"/>
              <a:t>02-09-2020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E1792-A4A2-481E-8477-1AFB0242CF7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06333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ED230-6869-4F05-AEFC-CE7735CDDBD1}" type="datetimeFigureOut">
              <a:rPr lang="en-IN" smtClean="0"/>
              <a:t>02-09-2020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E1792-A4A2-481E-8477-1AFB0242CF7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0748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ED230-6869-4F05-AEFC-CE7735CDDBD1}" type="datetimeFigureOut">
              <a:rPr lang="en-IN" smtClean="0"/>
              <a:t>02-09-2020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E1792-A4A2-481E-8477-1AFB0242CF7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28052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7ED230-6869-4F05-AEFC-CE7735CDDBD1}" type="datetimeFigureOut">
              <a:rPr lang="en-IN" smtClean="0"/>
              <a:t>02-09-2020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E1792-A4A2-481E-8477-1AFB0242CF7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553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ChangeArrowheads="1"/>
          </p:cNvSpPr>
          <p:nvPr userDrawn="1"/>
        </p:nvSpPr>
        <p:spPr bwMode="auto">
          <a:xfrm>
            <a:off x="0" y="652463"/>
            <a:ext cx="457200" cy="5795962"/>
          </a:xfrm>
          <a:prstGeom prst="rect">
            <a:avLst/>
          </a:prstGeom>
          <a:solidFill>
            <a:srgbClr val="FF66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 dirty="0">
              <a:solidFill>
                <a:srgbClr val="000066"/>
              </a:solidFill>
              <a:latin typeface="Times New Roman" pitchFamily="18" charset="0"/>
            </a:endParaRPr>
          </a:p>
        </p:txBody>
      </p:sp>
      <p:sp>
        <p:nvSpPr>
          <p:cNvPr id="198659" name="Line 3"/>
          <p:cNvSpPr>
            <a:spLocks noChangeShapeType="1"/>
          </p:cNvSpPr>
          <p:nvPr userDrawn="1"/>
        </p:nvSpPr>
        <p:spPr bwMode="auto">
          <a:xfrm>
            <a:off x="0" y="6457950"/>
            <a:ext cx="9144000" cy="0"/>
          </a:xfrm>
          <a:prstGeom prst="line">
            <a:avLst/>
          </a:prstGeom>
          <a:noFill/>
          <a:ln w="25400">
            <a:solidFill>
              <a:srgbClr val="B2B2B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 dirty="0">
              <a:solidFill>
                <a:srgbClr val="000066"/>
              </a:solidFill>
              <a:latin typeface="Times New Roman" pitchFamily="18" charset="0"/>
            </a:endParaRPr>
          </a:p>
        </p:txBody>
      </p:sp>
      <p:sp>
        <p:nvSpPr>
          <p:cNvPr id="198660" name="Rectangle 4"/>
          <p:cNvSpPr>
            <a:spLocks noChangeArrowheads="1"/>
          </p:cNvSpPr>
          <p:nvPr userDrawn="1"/>
        </p:nvSpPr>
        <p:spPr bwMode="auto">
          <a:xfrm>
            <a:off x="0" y="609600"/>
            <a:ext cx="9144000" cy="46038"/>
          </a:xfrm>
          <a:prstGeom prst="rect">
            <a:avLst/>
          </a:prstGeom>
          <a:gradFill rotWithShape="1">
            <a:gsLst>
              <a:gs pos="0">
                <a:srgbClr val="E42314"/>
              </a:gs>
              <a:gs pos="50000">
                <a:srgbClr val="F08C12"/>
              </a:gs>
              <a:gs pos="100000">
                <a:srgbClr val="E42314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 dirty="0">
              <a:solidFill>
                <a:srgbClr val="000066"/>
              </a:solidFill>
              <a:latin typeface="Times New Roman" pitchFamily="18" charset="0"/>
            </a:endParaRPr>
          </a:p>
        </p:txBody>
      </p:sp>
      <p:sp>
        <p:nvSpPr>
          <p:cNvPr id="198661" name="Text Box 5"/>
          <p:cNvSpPr txBox="1">
            <a:spLocks noChangeArrowheads="1"/>
          </p:cNvSpPr>
          <p:nvPr userDrawn="1"/>
        </p:nvSpPr>
        <p:spPr bwMode="auto">
          <a:xfrm rot="-5400000">
            <a:off x="-2667000" y="3505200"/>
            <a:ext cx="57912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FFFFFF"/>
                </a:solidFill>
                <a:latin typeface="Times New Roman" pitchFamily="18" charset="0"/>
              </a:rPr>
              <a:t>Department of Mechanical Engineering</a:t>
            </a:r>
          </a:p>
        </p:txBody>
      </p:sp>
      <p:sp>
        <p:nvSpPr>
          <p:cNvPr id="198662" name="Rectangle 6"/>
          <p:cNvSpPr>
            <a:spLocks noChangeArrowheads="1"/>
          </p:cNvSpPr>
          <p:nvPr userDrawn="1"/>
        </p:nvSpPr>
        <p:spPr bwMode="auto">
          <a:xfrm>
            <a:off x="0" y="652463"/>
            <a:ext cx="457200" cy="5795962"/>
          </a:xfrm>
          <a:prstGeom prst="rect">
            <a:avLst/>
          </a:prstGeom>
          <a:solidFill>
            <a:srgbClr val="0000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 dirty="0">
              <a:solidFill>
                <a:srgbClr val="000066"/>
              </a:solidFill>
              <a:latin typeface="Times New Roman" pitchFamily="18" charset="0"/>
            </a:endParaRPr>
          </a:p>
        </p:txBody>
      </p:sp>
      <p:pic>
        <p:nvPicPr>
          <p:cNvPr id="2055" name="Picture 7" descr="GMR Logo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8153400" y="152400"/>
            <a:ext cx="762000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8664" name="Text Box 8"/>
          <p:cNvSpPr txBox="1">
            <a:spLocks noChangeArrowheads="1"/>
          </p:cNvSpPr>
          <p:nvPr userDrawn="1"/>
        </p:nvSpPr>
        <p:spPr bwMode="auto">
          <a:xfrm>
            <a:off x="2133600" y="152400"/>
            <a:ext cx="12192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400" i="1" dirty="0">
                <a:solidFill>
                  <a:srgbClr val="4D4D4D"/>
                </a:solidFill>
              </a:rPr>
              <a:t>Humility</a:t>
            </a:r>
          </a:p>
        </p:txBody>
      </p:sp>
      <p:sp>
        <p:nvSpPr>
          <p:cNvPr id="198665" name="Text Box 9"/>
          <p:cNvSpPr txBox="1">
            <a:spLocks noChangeArrowheads="1"/>
          </p:cNvSpPr>
          <p:nvPr userDrawn="1"/>
        </p:nvSpPr>
        <p:spPr bwMode="auto">
          <a:xfrm>
            <a:off x="3657600" y="152400"/>
            <a:ext cx="19812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400" i="1" dirty="0">
                <a:solidFill>
                  <a:srgbClr val="4D4D4D"/>
                </a:solidFill>
              </a:rPr>
              <a:t>Entrepreneurship</a:t>
            </a:r>
          </a:p>
        </p:txBody>
      </p:sp>
      <p:sp>
        <p:nvSpPr>
          <p:cNvPr id="198666" name="Text Box 10"/>
          <p:cNvSpPr txBox="1">
            <a:spLocks noChangeArrowheads="1"/>
          </p:cNvSpPr>
          <p:nvPr userDrawn="1"/>
        </p:nvSpPr>
        <p:spPr bwMode="auto">
          <a:xfrm>
            <a:off x="5791200" y="152400"/>
            <a:ext cx="19812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400" i="1" dirty="0">
                <a:solidFill>
                  <a:srgbClr val="4D4D4D"/>
                </a:solidFill>
              </a:rPr>
              <a:t>Teamwork</a:t>
            </a:r>
          </a:p>
        </p:txBody>
      </p:sp>
      <p:sp>
        <p:nvSpPr>
          <p:cNvPr id="198667" name="Text Box 11"/>
          <p:cNvSpPr txBox="1">
            <a:spLocks noChangeArrowheads="1"/>
          </p:cNvSpPr>
          <p:nvPr userDrawn="1"/>
        </p:nvSpPr>
        <p:spPr bwMode="auto">
          <a:xfrm>
            <a:off x="2362200" y="6519863"/>
            <a:ext cx="12192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400" i="1" dirty="0">
                <a:solidFill>
                  <a:srgbClr val="4D4D4D"/>
                </a:solidFill>
              </a:rPr>
              <a:t>Learning</a:t>
            </a:r>
          </a:p>
        </p:txBody>
      </p:sp>
      <p:sp>
        <p:nvSpPr>
          <p:cNvPr id="198668" name="Text Box 12"/>
          <p:cNvSpPr txBox="1">
            <a:spLocks noChangeArrowheads="1"/>
          </p:cNvSpPr>
          <p:nvPr userDrawn="1"/>
        </p:nvSpPr>
        <p:spPr bwMode="auto">
          <a:xfrm>
            <a:off x="4343400" y="6519863"/>
            <a:ext cx="19812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400" i="1" dirty="0">
                <a:solidFill>
                  <a:srgbClr val="4D4D4D"/>
                </a:solidFill>
              </a:rPr>
              <a:t>Social Responsibility</a:t>
            </a:r>
          </a:p>
        </p:txBody>
      </p:sp>
      <p:sp>
        <p:nvSpPr>
          <p:cNvPr id="198669" name="Text Box 13"/>
          <p:cNvSpPr txBox="1">
            <a:spLocks noChangeArrowheads="1"/>
          </p:cNvSpPr>
          <p:nvPr userDrawn="1"/>
        </p:nvSpPr>
        <p:spPr bwMode="auto">
          <a:xfrm>
            <a:off x="7162800" y="6519863"/>
            <a:ext cx="19812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400" i="1" dirty="0">
                <a:solidFill>
                  <a:srgbClr val="4D4D4D"/>
                </a:solidFill>
              </a:rPr>
              <a:t>Respect for Individual</a:t>
            </a:r>
          </a:p>
        </p:txBody>
      </p:sp>
      <p:sp>
        <p:nvSpPr>
          <p:cNvPr id="198670" name="Text Box 14"/>
          <p:cNvSpPr txBox="1">
            <a:spLocks noChangeArrowheads="1"/>
          </p:cNvSpPr>
          <p:nvPr userDrawn="1"/>
        </p:nvSpPr>
        <p:spPr bwMode="auto">
          <a:xfrm>
            <a:off x="0" y="6515100"/>
            <a:ext cx="18288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400" i="1" dirty="0">
                <a:solidFill>
                  <a:srgbClr val="4D4D4D"/>
                </a:solidFill>
              </a:rPr>
              <a:t>Deliver The Promise</a:t>
            </a:r>
          </a:p>
        </p:txBody>
      </p:sp>
      <p:sp>
        <p:nvSpPr>
          <p:cNvPr id="198671" name="Text Box 15"/>
          <p:cNvSpPr txBox="1">
            <a:spLocks noChangeArrowheads="1"/>
          </p:cNvSpPr>
          <p:nvPr userDrawn="1"/>
        </p:nvSpPr>
        <p:spPr bwMode="auto">
          <a:xfrm rot="-5400000">
            <a:off x="-2682875" y="3413125"/>
            <a:ext cx="57912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rgbClr val="FFFFFF"/>
                </a:solidFill>
                <a:latin typeface="Verdana" pitchFamily="34" charset="0"/>
              </a:rPr>
              <a:t>GMR Institute of Technology, Rajam</a:t>
            </a:r>
          </a:p>
        </p:txBody>
      </p:sp>
      <p:pic>
        <p:nvPicPr>
          <p:cNvPr id="2064" name="Picture 16"/>
          <p:cNvPicPr>
            <a:picLocks noChangeAspect="1" noChangeArrowheads="1"/>
          </p:cNvPicPr>
          <p:nvPr userDrawn="1"/>
        </p:nvPicPr>
        <p:blipFill>
          <a:blip r:embed="rId17"/>
          <a:srcRect/>
          <a:stretch>
            <a:fillRect/>
          </a:stretch>
        </p:blipFill>
        <p:spPr bwMode="auto">
          <a:xfrm>
            <a:off x="28575" y="85725"/>
            <a:ext cx="1311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0863" name="Rectangle 4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1722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42CD988-B923-48E2-AAAF-FCF859499EEE}" type="slidenum">
              <a:rPr lang="en-IN">
                <a:solidFill>
                  <a:srgbClr val="000000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IN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90865" name="Rectangle 4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1722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i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FA133B-EC68-4313-B949-3EDBF6FFEA60}" type="datetime3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 September 2020</a:t>
            </a:fld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2067" name="Picture 11" descr="PPT inside"/>
          <p:cNvPicPr>
            <a:picLocks noChangeAspect="1" noChangeArrowheads="1"/>
          </p:cNvPicPr>
          <p:nvPr userDrawn="1"/>
        </p:nvPicPr>
        <p:blipFill>
          <a:blip r:embed="rId18"/>
          <a:srcRect t="19157" b="25415"/>
          <a:stretch>
            <a:fillRect/>
          </a:stretch>
        </p:blipFill>
        <p:spPr bwMode="auto">
          <a:xfrm>
            <a:off x="0" y="-79375"/>
            <a:ext cx="9145588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8" name="Picture 16"/>
          <p:cNvPicPr>
            <a:picLocks noChangeAspect="1" noChangeArrowheads="1"/>
          </p:cNvPicPr>
          <p:nvPr userDrawn="1"/>
        </p:nvPicPr>
        <p:blipFill>
          <a:blip r:embed="rId19"/>
          <a:srcRect/>
          <a:stretch>
            <a:fillRect/>
          </a:stretch>
        </p:blipFill>
        <p:spPr bwMode="auto">
          <a:xfrm>
            <a:off x="7435850" y="-39688"/>
            <a:ext cx="165417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8417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mailto:b.santhoshkumar@gmail.com" TargetMode="External"/><Relationship Id="rId2" Type="http://schemas.openxmlformats.org/officeDocument/2006/relationships/hyperlink" Target="mailto:Santhosh.b@gmrit.edu.in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sanan.weebly.com/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PPTmainp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6195" y="0"/>
            <a:ext cx="9200195" cy="693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828801" y="2228850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endParaRPr lang="en-US" b="1" dirty="0" smtClean="0">
              <a:solidFill>
                <a:schemeClr val="bg1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E62250-885E-47D7-BDE1-BFC182012B60}" type="slidenum">
              <a:rPr lang="en-IN" smtClean="0"/>
              <a:pPr>
                <a:defRPr/>
              </a:pPr>
              <a:t>1</a:t>
            </a:fld>
            <a:endParaRPr lang="en-IN" dirty="0"/>
          </a:p>
        </p:txBody>
      </p:sp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6096000"/>
            <a:ext cx="165417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-46762" y="1687476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/>
              </a:rPr>
              <a:t>Data </a:t>
            </a:r>
            <a:r>
              <a:rPr lang="en-IN" sz="4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/>
              </a:rPr>
              <a:t>Science using </a:t>
            </a:r>
            <a:r>
              <a:rPr lang="en-IN" sz="48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/>
              </a:rPr>
              <a:t>Jupyter</a:t>
            </a:r>
            <a:r>
              <a:rPr lang="en-IN" sz="4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/>
              </a:rPr>
              <a:t> Notebook</a:t>
            </a:r>
          </a:p>
        </p:txBody>
      </p:sp>
      <p:sp>
        <p:nvSpPr>
          <p:cNvPr id="2" name="Rectangle 1"/>
          <p:cNvSpPr/>
          <p:nvPr/>
        </p:nvSpPr>
        <p:spPr>
          <a:xfrm>
            <a:off x="5220072" y="3450896"/>
            <a:ext cx="5716967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Dr. B. </a:t>
            </a:r>
            <a:r>
              <a:rPr lang="en-US" sz="32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Santhosh</a:t>
            </a:r>
            <a:r>
              <a:rPr lang="en-US" sz="32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Kumar</a:t>
            </a:r>
          </a:p>
          <a:p>
            <a:pPr>
              <a:defRPr/>
            </a:pPr>
            <a:r>
              <a:rPr lang="en-US" sz="24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Sr. Asst. Professor</a:t>
            </a:r>
          </a:p>
          <a:p>
            <a:pPr>
              <a:defRPr/>
            </a:pPr>
            <a:r>
              <a:rPr lang="en-US" sz="20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Dept</a:t>
            </a:r>
            <a:r>
              <a:rPr lang="en-US" sz="2000" dirty="0">
                <a:solidFill>
                  <a:schemeClr val="bg1"/>
                </a:solidFill>
                <a:cs typeface="Times New Roman" panose="02020603050405020304" pitchFamily="18" charset="0"/>
              </a:rPr>
              <a:t>. </a:t>
            </a:r>
            <a:r>
              <a:rPr lang="en-US" sz="20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of Computer Science &amp; </a:t>
            </a:r>
            <a:r>
              <a:rPr lang="en-US" sz="2000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Engg</a:t>
            </a:r>
            <a:r>
              <a:rPr lang="en-US" sz="20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.,</a:t>
            </a:r>
          </a:p>
          <a:p>
            <a:pPr>
              <a:defRPr/>
            </a:pPr>
            <a:r>
              <a:rPr lang="en-US" sz="20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GMR Institute of Technology, </a:t>
            </a:r>
          </a:p>
          <a:p>
            <a:pPr>
              <a:defRPr/>
            </a:pPr>
            <a:r>
              <a:rPr lang="en-US" sz="20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Rajam-532127,</a:t>
            </a:r>
          </a:p>
          <a:p>
            <a:pPr>
              <a:defRPr/>
            </a:pPr>
            <a:r>
              <a:rPr lang="en-US" sz="20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Andhra Pradesh</a:t>
            </a:r>
          </a:p>
          <a:p>
            <a:pPr>
              <a:defRPr/>
            </a:pPr>
            <a:r>
              <a:rPr lang="en-US" sz="20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www.gmrit.org</a:t>
            </a:r>
            <a:endParaRPr lang="en-US" sz="20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89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79512" y="-13731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Data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bg1"/>
                </a:solidFill>
              </a:rPr>
              <a:t>Science Paradigm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E62250-885E-47D7-BDE1-BFC182012B60}" type="slidenum">
              <a:rPr lang="en-IN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IN"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881774B-A9A0-4C26-AC9E-9CCCD8BAA693}" type="datetime3">
              <a:rPr lang="en-US" smtClean="0">
                <a:solidFill>
                  <a:srgbClr val="000000"/>
                </a:solidFill>
              </a:rPr>
              <a:pPr>
                <a:defRPr/>
              </a:pPr>
              <a:t>2 September 2020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25025"/>
          <a:stretch/>
        </p:blipFill>
        <p:spPr>
          <a:xfrm>
            <a:off x="587602" y="1458922"/>
            <a:ext cx="8539265" cy="4176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80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E62250-885E-47D7-BDE1-BFC182012B60}" type="slidenum">
              <a:rPr lang="en-IN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IN"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881774B-A9A0-4C26-AC9E-9CCCD8BAA693}" type="datetime3">
              <a:rPr lang="en-US" smtClean="0">
                <a:solidFill>
                  <a:srgbClr val="000000"/>
                </a:solidFill>
              </a:rPr>
              <a:pPr>
                <a:defRPr/>
              </a:pPr>
              <a:t>2 September 2020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268760"/>
            <a:ext cx="8280920" cy="4456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30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-137318"/>
            <a:ext cx="8229600" cy="758006"/>
          </a:xfrm>
        </p:spPr>
        <p:txBody>
          <a:bodyPr/>
          <a:lstStyle/>
          <a:p>
            <a:r>
              <a:rPr lang="en-US" sz="3600" dirty="0" smtClean="0">
                <a:solidFill>
                  <a:schemeClr val="bg1">
                    <a:lumMod val="95000"/>
                  </a:schemeClr>
                </a:solidFill>
              </a:rPr>
              <a:t>Introduction</a:t>
            </a:r>
            <a:endParaRPr lang="en-US" sz="36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0688"/>
            <a:ext cx="8686800" cy="5505475"/>
          </a:xfrm>
        </p:spPr>
        <p:txBody>
          <a:bodyPr/>
          <a:lstStyle/>
          <a:p>
            <a:r>
              <a:rPr lang="en-US" dirty="0" smtClean="0"/>
              <a:t>It is a blend of various tools, algorithms, and Machine Learning principles with the goal to discover hidden patterns from the raw data.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E62250-885E-47D7-BDE1-BFC182012B60}" type="slidenum">
              <a:rPr lang="en-IN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IN"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881774B-A9A0-4C26-AC9E-9CCCD8BAA693}" type="datetime3">
              <a:rPr lang="en-US" smtClean="0">
                <a:solidFill>
                  <a:srgbClr val="000000"/>
                </a:solidFill>
              </a:rPr>
              <a:pPr>
                <a:defRPr/>
              </a:pPr>
              <a:t>2 September 2020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2276872"/>
            <a:ext cx="4949956" cy="3751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5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E62250-885E-47D7-BDE1-BFC182012B60}" type="slidenum">
              <a:rPr lang="en-IN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n-IN"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881774B-A9A0-4C26-AC9E-9CCCD8BAA693}" type="datetime3">
              <a:rPr lang="en-US" smtClean="0">
                <a:solidFill>
                  <a:srgbClr val="000000"/>
                </a:solidFill>
              </a:rPr>
              <a:pPr>
                <a:defRPr/>
              </a:pPr>
              <a:t>2 September 2020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412776"/>
            <a:ext cx="8536887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07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-106081"/>
            <a:ext cx="8229600" cy="1143000"/>
          </a:xfrm>
        </p:spPr>
        <p:txBody>
          <a:bodyPr/>
          <a:lstStyle/>
          <a:p>
            <a:r>
              <a:rPr lang="en-US" sz="3600" dirty="0" smtClean="0">
                <a:solidFill>
                  <a:schemeClr val="bg1">
                    <a:lumMod val="95000"/>
                  </a:schemeClr>
                </a:solidFill>
              </a:rPr>
              <a:t>Explanation Vs Prediction</a:t>
            </a:r>
            <a:endParaRPr lang="en-US" sz="36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316051"/>
            <a:ext cx="8229600" cy="4525963"/>
          </a:xfrm>
        </p:spPr>
        <p:txBody>
          <a:bodyPr/>
          <a:lstStyle/>
          <a:p>
            <a:r>
              <a:rPr lang="en-US" dirty="0" smtClean="0"/>
              <a:t>Predictive Casual Analytics</a:t>
            </a:r>
          </a:p>
          <a:p>
            <a:r>
              <a:rPr lang="en-US" dirty="0" smtClean="0"/>
              <a:t>Prescriptive Analysis</a:t>
            </a:r>
          </a:p>
          <a:p>
            <a:r>
              <a:rPr lang="en-US" dirty="0" smtClean="0"/>
              <a:t>Machine learning for making predictions</a:t>
            </a:r>
          </a:p>
          <a:p>
            <a:r>
              <a:rPr lang="en-US" dirty="0" smtClean="0"/>
              <a:t>Machine Learning for pattern discovery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E62250-885E-47D7-BDE1-BFC182012B60}" type="slidenum">
              <a:rPr lang="en-IN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en-IN"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881774B-A9A0-4C26-AC9E-9CCCD8BAA693}" type="datetime3">
              <a:rPr lang="en-US" smtClean="0">
                <a:solidFill>
                  <a:srgbClr val="000000"/>
                </a:solidFill>
              </a:rPr>
              <a:pPr>
                <a:defRPr/>
              </a:pPr>
              <a:t>2 September 2020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55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3568" y="1700808"/>
            <a:ext cx="8229600" cy="327472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E62250-885E-47D7-BDE1-BFC182012B60}" type="slidenum">
              <a:rPr lang="en-IN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en-IN"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881774B-A9A0-4C26-AC9E-9CCCD8BAA693}" type="datetime3">
              <a:rPr lang="en-US" smtClean="0">
                <a:solidFill>
                  <a:srgbClr val="000000"/>
                </a:solidFill>
              </a:rPr>
              <a:pPr>
                <a:defRPr/>
              </a:pPr>
              <a:t>2 September 2020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91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27" y="-609"/>
            <a:ext cx="8229600" cy="1143000"/>
          </a:xfrm>
        </p:spPr>
        <p:txBody>
          <a:bodyPr/>
          <a:lstStyle/>
          <a:p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  <a:t>Business Intelligence Vs Data Science</a:t>
            </a:r>
            <a:endParaRPr lang="en-US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1429242"/>
              </p:ext>
            </p:extLst>
          </p:nvPr>
        </p:nvGraphicFramePr>
        <p:xfrm>
          <a:off x="601216" y="1600200"/>
          <a:ext cx="8507288" cy="3238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0512">
                  <a:extLst>
                    <a:ext uri="{9D8B030D-6E8A-4147-A177-3AD203B41FA5}">
                      <a16:colId xmlns:a16="http://schemas.microsoft.com/office/drawing/2014/main" val="2732443215"/>
                    </a:ext>
                  </a:extLst>
                </a:gridCol>
                <a:gridCol w="3243388">
                  <a:extLst>
                    <a:ext uri="{9D8B030D-6E8A-4147-A177-3AD203B41FA5}">
                      <a16:colId xmlns:a16="http://schemas.microsoft.com/office/drawing/2014/main" val="366874435"/>
                    </a:ext>
                  </a:extLst>
                </a:gridCol>
                <a:gridCol w="3243388">
                  <a:extLst>
                    <a:ext uri="{9D8B030D-6E8A-4147-A177-3AD203B41FA5}">
                      <a16:colId xmlns:a16="http://schemas.microsoft.com/office/drawing/2014/main" val="2586429341"/>
                    </a:ext>
                  </a:extLst>
                </a:gridCol>
              </a:tblGrid>
              <a:tr h="376989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Features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Business Intelligence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Data Science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0600701"/>
                  </a:ext>
                </a:extLst>
              </a:tr>
              <a:tr h="929562">
                <a:tc>
                  <a:txBody>
                    <a:bodyPr/>
                    <a:lstStyle/>
                    <a:p>
                      <a:r>
                        <a:rPr lang="en-US" dirty="0" smtClean="0"/>
                        <a:t>Data Source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Structured (Usually SQL, often Data Warehouse)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Both Structured and Unstructured (logs, cloud data, SQL, </a:t>
                      </a:r>
                      <a:r>
                        <a:rPr lang="en-US" dirty="0" err="1" smtClean="0"/>
                        <a:t>NoSQL,text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9560341"/>
                  </a:ext>
                </a:extLst>
              </a:tr>
              <a:tr h="882289">
                <a:tc>
                  <a:txBody>
                    <a:bodyPr/>
                    <a:lstStyle/>
                    <a:p>
                      <a:r>
                        <a:rPr lang="en-US" dirty="0" smtClean="0"/>
                        <a:t>Approach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Statistics Visualization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Statistics, Machine Learning, Graph</a:t>
                      </a:r>
                      <a:r>
                        <a:rPr lang="en-US" baseline="0" dirty="0" smtClean="0"/>
                        <a:t> Analysis, Neuro-Linguistic Programming(NLP)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3986139"/>
                  </a:ext>
                </a:extLst>
              </a:tr>
              <a:tr h="376989">
                <a:tc>
                  <a:txBody>
                    <a:bodyPr/>
                    <a:lstStyle/>
                    <a:p>
                      <a:r>
                        <a:rPr lang="en-US" dirty="0" smtClean="0"/>
                        <a:t>Focus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Past and Present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Present</a:t>
                      </a:r>
                      <a:r>
                        <a:rPr lang="en-US" baseline="0" dirty="0" smtClean="0"/>
                        <a:t> and Future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1120005"/>
                  </a:ext>
                </a:extLst>
              </a:tr>
              <a:tr h="376989">
                <a:tc>
                  <a:txBody>
                    <a:bodyPr/>
                    <a:lstStyle/>
                    <a:p>
                      <a:r>
                        <a:rPr lang="en-US" dirty="0" smtClean="0"/>
                        <a:t>Tools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Pentaho, Microsoft BI, </a:t>
                      </a:r>
                      <a:r>
                        <a:rPr lang="en-US" dirty="0" err="1" smtClean="0"/>
                        <a:t>Qlikview</a:t>
                      </a:r>
                      <a:r>
                        <a:rPr lang="en-US" dirty="0" smtClean="0"/>
                        <a:t>, 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Rapidminer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BigML</a:t>
                      </a:r>
                      <a:r>
                        <a:rPr lang="en-US" dirty="0" smtClean="0"/>
                        <a:t>, Weka, 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0799134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E62250-885E-47D7-BDE1-BFC182012B60}" type="slidenum">
              <a:rPr lang="en-IN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en-IN"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881774B-A9A0-4C26-AC9E-9CCCD8BAA693}" type="datetime3">
              <a:rPr lang="en-US" smtClean="0">
                <a:solidFill>
                  <a:srgbClr val="000000"/>
                </a:solidFill>
              </a:rPr>
              <a:pPr>
                <a:defRPr/>
              </a:pPr>
              <a:t>2 September 2020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05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-9318"/>
            <a:ext cx="8229600" cy="702014"/>
          </a:xfrm>
        </p:spPr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</a:rPr>
              <a:t>Life cycle of Data Science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E62250-885E-47D7-BDE1-BFC182012B60}" type="slidenum">
              <a:rPr lang="en-IN" smtClean="0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en-IN"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881774B-A9A0-4C26-AC9E-9CCCD8BAA693}" type="datetime3">
              <a:rPr lang="en-US" smtClean="0">
                <a:solidFill>
                  <a:srgbClr val="000000"/>
                </a:solidFill>
              </a:rPr>
              <a:pPr>
                <a:defRPr/>
              </a:pPr>
              <a:t>2 September 2020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AutoShape 8" descr="blob:https://web.whatsapp.com/b78452df-dd8c-4f61-b0fd-7cf2dad8091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692696"/>
            <a:ext cx="6065862" cy="5640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32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E62250-885E-47D7-BDE1-BFC182012B60}" type="slidenum">
              <a:rPr lang="en-IN" smtClean="0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en-IN"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881774B-A9A0-4C26-AC9E-9CCCD8BAA693}" type="datetime3">
              <a:rPr lang="en-US" smtClean="0">
                <a:solidFill>
                  <a:srgbClr val="000000"/>
                </a:solidFill>
              </a:rPr>
              <a:pPr>
                <a:defRPr/>
              </a:pPr>
              <a:t>2 September 2020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515" y="1052736"/>
            <a:ext cx="8435280" cy="4741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38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E62250-885E-47D7-BDE1-BFC182012B60}" type="slidenum">
              <a:rPr lang="en-IN" smtClean="0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en-IN"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881774B-A9A0-4C26-AC9E-9CCCD8BAA693}" type="datetime3">
              <a:rPr lang="en-US" smtClean="0">
                <a:solidFill>
                  <a:srgbClr val="000000"/>
                </a:solidFill>
              </a:rPr>
              <a:pPr>
                <a:defRPr/>
              </a:pPr>
              <a:t>2 September 2020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620688"/>
            <a:ext cx="8686800" cy="5551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38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E62250-885E-47D7-BDE1-BFC182012B60}" type="slidenum">
              <a:rPr lang="en-IN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IN"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881774B-A9A0-4C26-AC9E-9CCCD8BAA693}" type="datetime3">
              <a:rPr lang="en-US" smtClean="0">
                <a:solidFill>
                  <a:srgbClr val="000000"/>
                </a:solidFill>
              </a:rPr>
              <a:pPr>
                <a:defRPr/>
              </a:pPr>
              <a:t>2 September 2020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056" y="836712"/>
            <a:ext cx="8604448" cy="545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46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E62250-885E-47D7-BDE1-BFC182012B60}" type="slidenum">
              <a:rPr lang="en-IN" smtClean="0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en-IN"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881774B-A9A0-4C26-AC9E-9CCCD8BAA693}" type="datetime3">
              <a:rPr lang="en-US" smtClean="0">
                <a:solidFill>
                  <a:srgbClr val="000000"/>
                </a:solidFill>
              </a:rPr>
              <a:pPr>
                <a:defRPr/>
              </a:pPr>
              <a:t>2 September 2020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692696"/>
            <a:ext cx="8686800" cy="5553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35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E62250-885E-47D7-BDE1-BFC182012B60}" type="slidenum">
              <a:rPr lang="en-IN" smtClean="0">
                <a:solidFill>
                  <a:srgbClr val="000000"/>
                </a:solidFill>
              </a:rPr>
              <a:pPr>
                <a:defRPr/>
              </a:pPr>
              <a:t>21</a:t>
            </a:fld>
            <a:endParaRPr lang="en-IN"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881774B-A9A0-4C26-AC9E-9CCCD8BAA693}" type="datetime3">
              <a:rPr lang="en-US" smtClean="0">
                <a:solidFill>
                  <a:srgbClr val="000000"/>
                </a:solidFill>
              </a:rPr>
              <a:pPr>
                <a:defRPr/>
              </a:pPr>
              <a:t>2 September 2020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434" y="908720"/>
            <a:ext cx="8555062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05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E62250-885E-47D7-BDE1-BFC182012B60}" type="slidenum">
              <a:rPr lang="en-IN" smtClean="0">
                <a:solidFill>
                  <a:srgbClr val="000000"/>
                </a:solidFill>
              </a:rPr>
              <a:pPr>
                <a:defRPr/>
              </a:pPr>
              <a:t>22</a:t>
            </a:fld>
            <a:endParaRPr lang="en-IN"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881774B-A9A0-4C26-AC9E-9CCCD8BAA693}" type="datetime3">
              <a:rPr lang="en-US" smtClean="0">
                <a:solidFill>
                  <a:srgbClr val="000000"/>
                </a:solidFill>
              </a:rPr>
              <a:pPr>
                <a:defRPr/>
              </a:pPr>
              <a:t>2 September 2020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238" t="14267" r="1484" b="1421"/>
          <a:stretch/>
        </p:blipFill>
        <p:spPr>
          <a:xfrm>
            <a:off x="1136304" y="692696"/>
            <a:ext cx="7128792" cy="5388042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5496" y="-26735"/>
            <a:ext cx="8229600" cy="575415"/>
          </a:xfrm>
        </p:spPr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</a:rPr>
              <a:t>Tools of Data Science</a:t>
            </a:r>
            <a:r>
              <a:rPr lang="en-US" dirty="0"/>
              <a:t/>
            </a:r>
            <a:br>
              <a:rPr lang="en-US" dirty="0"/>
            </a:b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67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6" y="-26735"/>
            <a:ext cx="8229600" cy="575415"/>
          </a:xfrm>
        </p:spPr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</a:rPr>
              <a:t>Case Study: </a:t>
            </a:r>
            <a:r>
              <a:rPr lang="en-US" sz="2800" b="1" dirty="0">
                <a:solidFill>
                  <a:schemeClr val="bg1"/>
                </a:solidFill>
              </a:rPr>
              <a:t>Diabetes Prevention</a:t>
            </a:r>
            <a:r>
              <a:rPr lang="en-US" dirty="0"/>
              <a:t/>
            </a:r>
            <a:br>
              <a:rPr lang="en-US" dirty="0"/>
            </a:b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792" y="679710"/>
            <a:ext cx="8229600" cy="5361459"/>
          </a:xfrm>
        </p:spPr>
        <p:txBody>
          <a:bodyPr/>
          <a:lstStyle/>
          <a:p>
            <a:r>
              <a:rPr lang="en-US" sz="2400" dirty="0" smtClean="0"/>
              <a:t>Step 1: Collect the data based on the medical history of the patient</a:t>
            </a:r>
          </a:p>
          <a:p>
            <a:pPr marL="0" indent="0">
              <a:buNone/>
            </a:pPr>
            <a:endParaRPr lang="en-US" sz="2400" b="1" dirty="0" smtClean="0"/>
          </a:p>
          <a:p>
            <a:pPr marL="0" indent="0">
              <a:buNone/>
            </a:pPr>
            <a:r>
              <a:rPr lang="en-US" sz="2400" b="1" dirty="0" smtClean="0"/>
              <a:t>Attributes</a:t>
            </a:r>
            <a:r>
              <a:rPr lang="en-US" sz="2400" b="1" dirty="0"/>
              <a:t>:</a:t>
            </a:r>
            <a:endParaRPr lang="en-US" sz="2400" dirty="0"/>
          </a:p>
          <a:p>
            <a:pPr marL="744538" lvl="3" indent="-285750">
              <a:buFont typeface="Wingdings" panose="05000000000000000000" pitchFamily="2" charset="2"/>
              <a:buChar char="q"/>
            </a:pPr>
            <a:r>
              <a:rPr lang="en-US" sz="1800" dirty="0" err="1"/>
              <a:t>npreg</a:t>
            </a:r>
            <a:r>
              <a:rPr lang="en-US" sz="1800" dirty="0"/>
              <a:t>     –   Number of times pregnant</a:t>
            </a:r>
          </a:p>
          <a:p>
            <a:pPr marL="744538" lvl="3" indent="-285750">
              <a:buFont typeface="Wingdings" panose="05000000000000000000" pitchFamily="2" charset="2"/>
              <a:buChar char="q"/>
            </a:pPr>
            <a:r>
              <a:rPr lang="en-US" sz="1800" dirty="0"/>
              <a:t>glucose   –   Plasma glucose concentration</a:t>
            </a:r>
          </a:p>
          <a:p>
            <a:pPr marL="744538" lvl="3" indent="-285750">
              <a:buFont typeface="Wingdings" panose="05000000000000000000" pitchFamily="2" charset="2"/>
              <a:buChar char="q"/>
            </a:pPr>
            <a:r>
              <a:rPr lang="en-US" sz="1800" dirty="0" err="1"/>
              <a:t>bp</a:t>
            </a:r>
            <a:r>
              <a:rPr lang="en-US" sz="1800" dirty="0"/>
              <a:t>          –   Blood pressure</a:t>
            </a:r>
          </a:p>
          <a:p>
            <a:pPr marL="744538" lvl="3" indent="-285750">
              <a:buFont typeface="Wingdings" panose="05000000000000000000" pitchFamily="2" charset="2"/>
              <a:buChar char="q"/>
            </a:pPr>
            <a:r>
              <a:rPr lang="en-US" sz="1800" dirty="0"/>
              <a:t>skin        –   Triceps skinfold thickness</a:t>
            </a:r>
          </a:p>
          <a:p>
            <a:pPr marL="744538" lvl="3" indent="-285750">
              <a:buFont typeface="Wingdings" panose="05000000000000000000" pitchFamily="2" charset="2"/>
              <a:buChar char="q"/>
            </a:pPr>
            <a:r>
              <a:rPr lang="en-US" sz="1800" dirty="0" err="1"/>
              <a:t>bmi</a:t>
            </a:r>
            <a:r>
              <a:rPr lang="en-US" sz="1800" dirty="0"/>
              <a:t>        –   Body mass index</a:t>
            </a:r>
          </a:p>
          <a:p>
            <a:pPr marL="744538" lvl="3" indent="-285750">
              <a:buFont typeface="Wingdings" panose="05000000000000000000" pitchFamily="2" charset="2"/>
              <a:buChar char="q"/>
            </a:pPr>
            <a:r>
              <a:rPr lang="en-US" sz="1800" dirty="0" err="1"/>
              <a:t>ped</a:t>
            </a:r>
            <a:r>
              <a:rPr lang="en-US" sz="1800" dirty="0"/>
              <a:t>        –   Diabetes pedigree function</a:t>
            </a:r>
          </a:p>
          <a:p>
            <a:pPr marL="744538" lvl="3" indent="-285750">
              <a:buFont typeface="Wingdings" panose="05000000000000000000" pitchFamily="2" charset="2"/>
              <a:buChar char="q"/>
            </a:pPr>
            <a:r>
              <a:rPr lang="en-US" sz="1800" dirty="0"/>
              <a:t>age        –   Age</a:t>
            </a:r>
          </a:p>
          <a:p>
            <a:pPr marL="744538" lvl="3" indent="-285750">
              <a:buFont typeface="Wingdings" panose="05000000000000000000" pitchFamily="2" charset="2"/>
              <a:buChar char="q"/>
            </a:pPr>
            <a:r>
              <a:rPr lang="en-US" sz="1800" dirty="0"/>
              <a:t>income   –   Income</a:t>
            </a:r>
          </a:p>
          <a:p>
            <a:endParaRPr lang="en-US" sz="24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E62250-885E-47D7-BDE1-BFC182012B60}" type="slidenum">
              <a:rPr lang="en-IN" smtClean="0">
                <a:solidFill>
                  <a:srgbClr val="000000"/>
                </a:solidFill>
              </a:rPr>
              <a:pPr>
                <a:defRPr/>
              </a:pPr>
              <a:t>23</a:t>
            </a:fld>
            <a:endParaRPr lang="en-IN"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881774B-A9A0-4C26-AC9E-9CCCD8BAA693}" type="datetime3">
              <a:rPr lang="en-US" smtClean="0">
                <a:solidFill>
                  <a:srgbClr val="000000"/>
                </a:solidFill>
              </a:rPr>
              <a:pPr>
                <a:defRPr/>
              </a:pPr>
              <a:t>2 September 2020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AutoShape 2" descr="Data Science sample data - Edurek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9453" y="1556792"/>
            <a:ext cx="2733675" cy="418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698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6" y="-26735"/>
            <a:ext cx="8229600" cy="575415"/>
          </a:xfrm>
        </p:spPr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</a:rPr>
              <a:t>Case Study: </a:t>
            </a:r>
            <a:r>
              <a:rPr lang="en-US" sz="2800" b="1" dirty="0">
                <a:solidFill>
                  <a:schemeClr val="bg1"/>
                </a:solidFill>
              </a:rPr>
              <a:t>Diabetes Prevention</a:t>
            </a:r>
            <a:r>
              <a:rPr lang="en-US" dirty="0"/>
              <a:t/>
            </a:r>
            <a:br>
              <a:rPr lang="en-US" dirty="0"/>
            </a:b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679710"/>
            <a:ext cx="8229600" cy="5361459"/>
          </a:xfrm>
        </p:spPr>
        <p:txBody>
          <a:bodyPr/>
          <a:lstStyle/>
          <a:p>
            <a:r>
              <a:rPr lang="en-US" sz="2400" dirty="0" smtClean="0"/>
              <a:t>Step </a:t>
            </a:r>
            <a:r>
              <a:rPr lang="en-US" sz="2000" dirty="0" smtClean="0"/>
              <a:t>2:</a:t>
            </a:r>
            <a:r>
              <a:rPr lang="en-US" sz="2000" dirty="0"/>
              <a:t> </a:t>
            </a:r>
            <a:r>
              <a:rPr lang="en-US" sz="2000" dirty="0" smtClean="0"/>
              <a:t>Clean </a:t>
            </a:r>
            <a:r>
              <a:rPr lang="en-US" sz="2000" dirty="0"/>
              <a:t>and prepare the data for data analysis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E62250-885E-47D7-BDE1-BFC182012B60}" type="slidenum">
              <a:rPr lang="en-IN" smtClean="0">
                <a:solidFill>
                  <a:srgbClr val="000000"/>
                </a:solidFill>
              </a:rPr>
              <a:pPr>
                <a:defRPr/>
              </a:pPr>
              <a:t>24</a:t>
            </a:fld>
            <a:endParaRPr lang="en-IN"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881774B-A9A0-4C26-AC9E-9CCCD8BAA693}" type="datetime3">
              <a:rPr lang="en-US" smtClean="0">
                <a:solidFill>
                  <a:srgbClr val="000000"/>
                </a:solidFill>
              </a:rPr>
              <a:pPr>
                <a:defRPr/>
              </a:pPr>
              <a:t>2 September 2020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AutoShape 2" descr="Data Science sample data - Edurek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2333" y="1412776"/>
            <a:ext cx="5495925" cy="421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85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6" y="-26735"/>
            <a:ext cx="8229600" cy="575415"/>
          </a:xfrm>
        </p:spPr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</a:rPr>
              <a:t>Case Study: </a:t>
            </a:r>
            <a:r>
              <a:rPr lang="en-US" sz="2800" b="1" dirty="0">
                <a:solidFill>
                  <a:schemeClr val="bg1"/>
                </a:solidFill>
              </a:rPr>
              <a:t>Diabetes Prevention</a:t>
            </a:r>
            <a:r>
              <a:rPr lang="en-US" dirty="0"/>
              <a:t/>
            </a:r>
            <a:br>
              <a:rPr lang="en-US" dirty="0"/>
            </a:b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679710"/>
            <a:ext cx="8229600" cy="5361459"/>
          </a:xfrm>
        </p:spPr>
        <p:txBody>
          <a:bodyPr/>
          <a:lstStyle/>
          <a:p>
            <a:r>
              <a:rPr lang="en-US" sz="2400" dirty="0" smtClean="0"/>
              <a:t>Step </a:t>
            </a:r>
            <a:r>
              <a:rPr lang="en-US" sz="2000" dirty="0" smtClean="0"/>
              <a:t>2:</a:t>
            </a:r>
            <a:r>
              <a:rPr lang="en-US" sz="2000" dirty="0"/>
              <a:t> </a:t>
            </a:r>
            <a:r>
              <a:rPr lang="en-US" sz="2000" dirty="0" smtClean="0"/>
              <a:t>Clean </a:t>
            </a:r>
            <a:r>
              <a:rPr lang="en-US" sz="2000" dirty="0"/>
              <a:t>and prepare the data for data analysis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E62250-885E-47D7-BDE1-BFC182012B60}" type="slidenum">
              <a:rPr lang="en-IN" smtClean="0">
                <a:solidFill>
                  <a:srgbClr val="000000"/>
                </a:solidFill>
              </a:rPr>
              <a:pPr>
                <a:defRPr/>
              </a:pPr>
              <a:t>25</a:t>
            </a:fld>
            <a:endParaRPr lang="en-IN"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881774B-A9A0-4C26-AC9E-9CCCD8BAA693}" type="datetime3">
              <a:rPr lang="en-US" smtClean="0">
                <a:solidFill>
                  <a:srgbClr val="000000"/>
                </a:solidFill>
              </a:rPr>
              <a:pPr>
                <a:defRPr/>
              </a:pPr>
              <a:t>2 September 2020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AutoShape 2" descr="Data Science sample data - Edurek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2333" y="1412776"/>
            <a:ext cx="4895850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64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6" y="-26735"/>
            <a:ext cx="8229600" cy="575415"/>
          </a:xfrm>
        </p:spPr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</a:rPr>
              <a:t>Case Study: </a:t>
            </a:r>
            <a:r>
              <a:rPr lang="en-US" sz="2800" b="1" dirty="0">
                <a:solidFill>
                  <a:schemeClr val="bg1"/>
                </a:solidFill>
              </a:rPr>
              <a:t>Diabetes Prevention</a:t>
            </a:r>
            <a:r>
              <a:rPr lang="en-US" dirty="0"/>
              <a:t/>
            </a:r>
            <a:br>
              <a:rPr lang="en-US" dirty="0"/>
            </a:b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679710"/>
            <a:ext cx="8229600" cy="5361459"/>
          </a:xfrm>
        </p:spPr>
        <p:txBody>
          <a:bodyPr/>
          <a:lstStyle/>
          <a:p>
            <a:r>
              <a:rPr lang="en-US" sz="2400" dirty="0" smtClean="0"/>
              <a:t>Step </a:t>
            </a:r>
            <a:r>
              <a:rPr lang="en-US" sz="2000" dirty="0"/>
              <a:t>3</a:t>
            </a:r>
            <a:r>
              <a:rPr lang="en-US" sz="2000" dirty="0" smtClean="0"/>
              <a:t>: Analysis using Model planning 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E62250-885E-47D7-BDE1-BFC182012B60}" type="slidenum">
              <a:rPr lang="en-IN" smtClean="0">
                <a:solidFill>
                  <a:srgbClr val="000000"/>
                </a:solidFill>
              </a:rPr>
              <a:pPr>
                <a:defRPr/>
              </a:pPr>
              <a:t>26</a:t>
            </a:fld>
            <a:endParaRPr lang="en-IN"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881774B-A9A0-4C26-AC9E-9CCCD8BAA693}" type="datetime3">
              <a:rPr lang="en-US" smtClean="0">
                <a:solidFill>
                  <a:srgbClr val="000000"/>
                </a:solidFill>
              </a:rPr>
              <a:pPr>
                <a:defRPr/>
              </a:pPr>
              <a:t>2 September 2020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AutoShape 2" descr="Data Science sample data - Edurek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239" y="1124744"/>
            <a:ext cx="7183139" cy="4788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68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6" y="-26735"/>
            <a:ext cx="8229600" cy="575415"/>
          </a:xfrm>
        </p:spPr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</a:rPr>
              <a:t>Case Study: </a:t>
            </a:r>
            <a:r>
              <a:rPr lang="en-US" sz="2800" b="1" dirty="0">
                <a:solidFill>
                  <a:schemeClr val="bg1"/>
                </a:solidFill>
              </a:rPr>
              <a:t>Diabetes Prevention</a:t>
            </a:r>
            <a:r>
              <a:rPr lang="en-US" dirty="0"/>
              <a:t/>
            </a:r>
            <a:br>
              <a:rPr lang="en-US" dirty="0"/>
            </a:b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679710"/>
            <a:ext cx="8229600" cy="5361459"/>
          </a:xfrm>
        </p:spPr>
        <p:txBody>
          <a:bodyPr/>
          <a:lstStyle/>
          <a:p>
            <a:r>
              <a:rPr lang="en-US" sz="2400" dirty="0" smtClean="0"/>
              <a:t>Step </a:t>
            </a:r>
            <a:r>
              <a:rPr lang="en-US" sz="2000" dirty="0" smtClean="0"/>
              <a:t>4: Model building-Decision Tree 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E62250-885E-47D7-BDE1-BFC182012B60}" type="slidenum">
              <a:rPr lang="en-IN" smtClean="0">
                <a:solidFill>
                  <a:srgbClr val="000000"/>
                </a:solidFill>
              </a:rPr>
              <a:pPr>
                <a:defRPr/>
              </a:pPr>
              <a:t>27</a:t>
            </a:fld>
            <a:endParaRPr lang="en-IN"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881774B-A9A0-4C26-AC9E-9CCCD8BAA693}" type="datetime3">
              <a:rPr lang="en-US" smtClean="0">
                <a:solidFill>
                  <a:srgbClr val="000000"/>
                </a:solidFill>
              </a:rPr>
              <a:pPr>
                <a:defRPr/>
              </a:pPr>
              <a:t>2 September 2020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AutoShape 2" descr="Data Science sample data - Edurek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4345" y="1239409"/>
            <a:ext cx="7048500" cy="486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93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6" y="-26735"/>
            <a:ext cx="8229600" cy="575415"/>
          </a:xfrm>
        </p:spPr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</a:rPr>
              <a:t>Pros &amp; Cons</a:t>
            </a:r>
            <a:r>
              <a:rPr lang="en-US" dirty="0"/>
              <a:t/>
            </a:r>
            <a:br>
              <a:rPr lang="en-US" dirty="0"/>
            </a:b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679710"/>
            <a:ext cx="8229600" cy="5361459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E62250-885E-47D7-BDE1-BFC182012B60}" type="slidenum">
              <a:rPr lang="en-IN" smtClean="0">
                <a:solidFill>
                  <a:srgbClr val="000000"/>
                </a:solidFill>
              </a:rPr>
              <a:pPr>
                <a:defRPr/>
              </a:pPr>
              <a:t>28</a:t>
            </a:fld>
            <a:endParaRPr lang="en-IN"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881774B-A9A0-4C26-AC9E-9CCCD8BAA693}" type="datetime3">
              <a:rPr lang="en-US" smtClean="0">
                <a:solidFill>
                  <a:srgbClr val="000000"/>
                </a:solidFill>
              </a:rPr>
              <a:pPr>
                <a:defRPr/>
              </a:pPr>
              <a:t>2 September 2020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AutoShape 2" descr="Data Science sample data - Edurek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763972"/>
            <a:ext cx="8522401" cy="527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49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Covid-19 Dataset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r>
              <a:rPr lang="en-US" dirty="0"/>
              <a:t>https://raw.githubusercontent.com/nytimes/covid-19-data/master/us-counties.csv</a:t>
            </a:r>
          </a:p>
          <a:p>
            <a:r>
              <a:rPr lang="en-US" dirty="0" smtClean="0"/>
              <a:t>https</a:t>
            </a:r>
            <a:r>
              <a:rPr lang="en-US" dirty="0"/>
              <a:t>://github.com/covid19india/covid19india-react</a:t>
            </a:r>
          </a:p>
          <a:p>
            <a:r>
              <a:rPr lang="en-US" dirty="0" smtClean="0"/>
              <a:t>https</a:t>
            </a:r>
            <a:r>
              <a:rPr lang="en-US" dirty="0"/>
              <a:t>://api.covid19india.org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E62250-885E-47D7-BDE1-BFC182012B60}" type="slidenum">
              <a:rPr lang="en-IN" smtClean="0">
                <a:solidFill>
                  <a:srgbClr val="000000"/>
                </a:solidFill>
              </a:rPr>
              <a:pPr>
                <a:defRPr/>
              </a:pPr>
              <a:t>29</a:t>
            </a:fld>
            <a:endParaRPr lang="en-IN"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881774B-A9A0-4C26-AC9E-9CCCD8BAA693}" type="datetime3">
              <a:rPr lang="en-US" smtClean="0">
                <a:solidFill>
                  <a:srgbClr val="000000"/>
                </a:solidFill>
              </a:rPr>
              <a:pPr>
                <a:defRPr/>
              </a:pPr>
              <a:t>2 September 2020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40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E62250-885E-47D7-BDE1-BFC182012B60}" type="slidenum">
              <a:rPr lang="en-IN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IN"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881774B-A9A0-4C26-AC9E-9CCCD8BAA693}" type="datetime3">
              <a:rPr lang="en-US" smtClean="0">
                <a:solidFill>
                  <a:srgbClr val="000000"/>
                </a:solidFill>
              </a:rPr>
              <a:pPr>
                <a:defRPr/>
              </a:pPr>
              <a:t>2 September 2020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1" y="692697"/>
            <a:ext cx="8686800" cy="5479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61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-18026"/>
            <a:ext cx="8229600" cy="638714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Google co-lab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https://colab.research.google.com/notebooks/intro.ipynb#scrollTo=GJBs_flRovLc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E62250-885E-47D7-BDE1-BFC182012B60}" type="slidenum">
              <a:rPr lang="en-IN" smtClean="0">
                <a:solidFill>
                  <a:srgbClr val="000000"/>
                </a:solidFill>
              </a:rPr>
              <a:pPr>
                <a:defRPr/>
              </a:pPr>
              <a:t>30</a:t>
            </a:fld>
            <a:endParaRPr lang="en-IN"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881774B-A9A0-4C26-AC9E-9CCCD8BAA693}" type="datetime3">
              <a:rPr lang="en-US" smtClean="0">
                <a:solidFill>
                  <a:srgbClr val="000000"/>
                </a:solidFill>
              </a:rPr>
              <a:pPr>
                <a:defRPr/>
              </a:pPr>
              <a:t>2 September 2020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02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-18026"/>
            <a:ext cx="8229600" cy="638714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Google co-lab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E62250-885E-47D7-BDE1-BFC182012B60}" type="slidenum">
              <a:rPr lang="en-IN" smtClean="0">
                <a:solidFill>
                  <a:srgbClr val="000000"/>
                </a:solidFill>
              </a:rPr>
              <a:pPr>
                <a:defRPr/>
              </a:pPr>
              <a:t>31</a:t>
            </a:fld>
            <a:endParaRPr lang="en-IN"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881774B-A9A0-4C26-AC9E-9CCCD8BAA693}" type="datetime3">
              <a:rPr lang="en-US" smtClean="0">
                <a:solidFill>
                  <a:srgbClr val="000000"/>
                </a:solidFill>
              </a:rPr>
              <a:pPr>
                <a:defRPr/>
              </a:pPr>
              <a:t>2 September 2020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908719"/>
            <a:ext cx="8496944" cy="4779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24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-18026"/>
            <a:ext cx="8229600" cy="638714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Google co-lab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E62250-885E-47D7-BDE1-BFC182012B60}" type="slidenum">
              <a:rPr lang="en-IN" smtClean="0">
                <a:solidFill>
                  <a:srgbClr val="000000"/>
                </a:solidFill>
              </a:rPr>
              <a:pPr>
                <a:defRPr/>
              </a:pPr>
              <a:t>32</a:t>
            </a:fld>
            <a:endParaRPr lang="en-IN"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881774B-A9A0-4C26-AC9E-9CCCD8BAA693}" type="datetime3">
              <a:rPr lang="en-US" smtClean="0">
                <a:solidFill>
                  <a:srgbClr val="000000"/>
                </a:solidFill>
              </a:rPr>
              <a:pPr>
                <a:defRPr/>
              </a:pPr>
              <a:t>2 September 2020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992089"/>
            <a:ext cx="6226075" cy="5418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72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313" y="0"/>
            <a:ext cx="8229600" cy="620688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My Details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870" y="1052736"/>
            <a:ext cx="8548626" cy="4968552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Mail-id		: </a:t>
            </a:r>
            <a:r>
              <a:rPr lang="en-US" sz="2400" dirty="0" smtClean="0">
                <a:hlinkClick r:id="rId2"/>
              </a:rPr>
              <a:t>Santhosh.b@gmrit.edu.in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    	  </a:t>
            </a:r>
            <a:r>
              <a:rPr lang="en-US" sz="2400" dirty="0" smtClean="0">
                <a:hlinkClick r:id="rId3"/>
              </a:rPr>
              <a:t>b.santhoshkumar@gmail.com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Contact No	: 9843622130</a:t>
            </a:r>
          </a:p>
          <a:p>
            <a:pPr marL="0" indent="0">
              <a:buNone/>
            </a:pPr>
            <a:r>
              <a:rPr lang="en-US" sz="2400" dirty="0" smtClean="0"/>
              <a:t>Website	: </a:t>
            </a:r>
            <a:r>
              <a:rPr lang="en-US" sz="2400" dirty="0" smtClean="0">
                <a:hlinkClick r:id="rId4"/>
              </a:rPr>
              <a:t>http://sanan.weebly.com</a:t>
            </a:r>
            <a:endParaRPr lang="en-US" sz="2400" dirty="0" smtClean="0"/>
          </a:p>
          <a:p>
            <a:pPr marL="0" indent="0">
              <a:buNone/>
            </a:pPr>
            <a:endParaRPr lang="en-US" sz="1800" b="1" dirty="0" smtClean="0"/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E62250-885E-47D7-BDE1-BFC182012B60}" type="slidenum">
              <a:rPr lang="en-IN" smtClean="0">
                <a:solidFill>
                  <a:srgbClr val="000000"/>
                </a:solidFill>
              </a:rPr>
              <a:pPr>
                <a:defRPr/>
              </a:pPr>
              <a:t>33</a:t>
            </a:fld>
            <a:endParaRPr lang="en-IN"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881774B-A9A0-4C26-AC9E-9CCCD8BAA693}" type="datetime3">
              <a:rPr lang="en-US" smtClean="0">
                <a:solidFill>
                  <a:srgbClr val="000000"/>
                </a:solidFill>
              </a:rPr>
              <a:pPr>
                <a:defRPr/>
              </a:pPr>
              <a:t>2 September 2020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37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E62250-885E-47D7-BDE1-BFC182012B60}" type="slidenum">
              <a:rPr lang="en-IN" smtClean="0">
                <a:solidFill>
                  <a:srgbClr val="000000"/>
                </a:solidFill>
              </a:rPr>
              <a:pPr>
                <a:defRPr/>
              </a:pPr>
              <a:t>34</a:t>
            </a:fld>
            <a:endParaRPr lang="en-IN"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881774B-A9A0-4C26-AC9E-9CCCD8BAA693}" type="datetime3">
              <a:rPr lang="en-US" smtClean="0">
                <a:solidFill>
                  <a:srgbClr val="000000"/>
                </a:solidFill>
              </a:rPr>
              <a:pPr>
                <a:defRPr/>
              </a:pPr>
              <a:t>2 September 2020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96752"/>
            <a:ext cx="8496944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49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E62250-885E-47D7-BDE1-BFC182012B60}" type="slidenum">
              <a:rPr lang="en-IN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IN"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881774B-A9A0-4C26-AC9E-9CCCD8BAA693}" type="datetime3">
              <a:rPr lang="en-US" smtClean="0">
                <a:solidFill>
                  <a:srgbClr val="000000"/>
                </a:solidFill>
              </a:rPr>
              <a:pPr>
                <a:defRPr/>
              </a:pPr>
              <a:t>2 September 2020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1" y="692696"/>
            <a:ext cx="8686800" cy="567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58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E62250-885E-47D7-BDE1-BFC182012B60}" type="slidenum">
              <a:rPr lang="en-IN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IN"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881774B-A9A0-4C26-AC9E-9CCCD8BAA693}" type="datetime3">
              <a:rPr lang="en-US" smtClean="0">
                <a:solidFill>
                  <a:srgbClr val="000000"/>
                </a:solidFill>
              </a:rPr>
              <a:pPr>
                <a:defRPr/>
              </a:pPr>
              <a:t>2 September 2020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692696"/>
            <a:ext cx="8686801" cy="5479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96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E62250-885E-47D7-BDE1-BFC182012B60}" type="slidenum">
              <a:rPr lang="en-IN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IN"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881774B-A9A0-4C26-AC9E-9CCCD8BAA693}" type="datetime3">
              <a:rPr lang="en-US" smtClean="0">
                <a:solidFill>
                  <a:srgbClr val="000000"/>
                </a:solidFill>
              </a:rPr>
              <a:pPr>
                <a:defRPr/>
              </a:pPr>
              <a:t>2 September 2020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866" y="836712"/>
            <a:ext cx="8682134" cy="5045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84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-99392"/>
            <a:ext cx="8229600" cy="735917"/>
          </a:xfrm>
        </p:spPr>
        <p:txBody>
          <a:bodyPr/>
          <a:lstStyle/>
          <a:p>
            <a:r>
              <a:rPr lang="en-US" sz="3600" dirty="0" smtClean="0">
                <a:solidFill>
                  <a:schemeClr val="bg1">
                    <a:lumMod val="95000"/>
                  </a:schemeClr>
                </a:solidFill>
              </a:rPr>
              <a:t>Why we need Data Science</a:t>
            </a:r>
            <a:endParaRPr lang="en-US" sz="36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340767"/>
            <a:ext cx="8686800" cy="425475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E62250-885E-47D7-BDE1-BFC182012B60}" type="slidenum">
              <a:rPr lang="en-IN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IN"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881774B-A9A0-4C26-AC9E-9CCCD8BAA693}" type="datetime3">
              <a:rPr lang="en-US" smtClean="0">
                <a:solidFill>
                  <a:srgbClr val="000000"/>
                </a:solidFill>
              </a:rPr>
              <a:pPr>
                <a:defRPr/>
              </a:pPr>
              <a:t>2 September 2020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57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E62250-885E-47D7-BDE1-BFC182012B60}" type="slidenum">
              <a:rPr lang="en-IN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IN"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881774B-A9A0-4C26-AC9E-9CCCD8BAA693}" type="datetime3">
              <a:rPr lang="en-US" smtClean="0">
                <a:solidFill>
                  <a:srgbClr val="000000"/>
                </a:solidFill>
              </a:rPr>
              <a:pPr>
                <a:defRPr/>
              </a:pPr>
              <a:t>2 September 2020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620688"/>
            <a:ext cx="8686800" cy="5476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11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Data types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5625"/>
            <a:ext cx="8686800" cy="5040560"/>
          </a:xfrm>
        </p:spPr>
        <p:txBody>
          <a:bodyPr/>
          <a:lstStyle/>
          <a:p>
            <a:r>
              <a:rPr lang="en-US" dirty="0" smtClean="0"/>
              <a:t>Structured Data</a:t>
            </a:r>
          </a:p>
          <a:p>
            <a:pPr lvl="1"/>
            <a:r>
              <a:rPr lang="en-US" dirty="0" smtClean="0"/>
              <a:t>2 Dimensional-Rows &amp; Columns</a:t>
            </a:r>
          </a:p>
          <a:p>
            <a:pPr lvl="1"/>
            <a:r>
              <a:rPr lang="en-US" dirty="0" smtClean="0"/>
              <a:t>Homogeneous/Linear: Statistical Methods</a:t>
            </a:r>
          </a:p>
          <a:p>
            <a:pPr lvl="1"/>
            <a:r>
              <a:rPr lang="en-US" dirty="0" smtClean="0"/>
              <a:t>Heterogeneous/ Non-Linear: Machine Learning</a:t>
            </a:r>
          </a:p>
          <a:p>
            <a:r>
              <a:rPr lang="en-US" dirty="0" smtClean="0"/>
              <a:t>Unstructured Data</a:t>
            </a:r>
          </a:p>
          <a:p>
            <a:pPr lvl="1"/>
            <a:r>
              <a:rPr lang="en-US" dirty="0" smtClean="0"/>
              <a:t>‘n’ Dimensional: Images, Text, Videos, Voice,….</a:t>
            </a:r>
          </a:p>
          <a:p>
            <a:pPr lvl="1"/>
            <a:r>
              <a:rPr lang="en-US" dirty="0" smtClean="0"/>
              <a:t>Deep Learning (Neural Networks)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E62250-885E-47D7-BDE1-BFC182012B60}" type="slidenum">
              <a:rPr lang="en-IN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IN"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881774B-A9A0-4C26-AC9E-9CCCD8BAA693}" type="datetime3">
              <a:rPr lang="en-US" smtClean="0">
                <a:solidFill>
                  <a:srgbClr val="000000"/>
                </a:solidFill>
              </a:rPr>
              <a:pPr>
                <a:defRPr/>
              </a:pPr>
              <a:t>2 September 2020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90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33399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33399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1243</TotalTime>
  <Words>507</Words>
  <Application>Microsoft Office PowerPoint</Application>
  <PresentationFormat>On-screen Show (4:3)</PresentationFormat>
  <Paragraphs>151</Paragraphs>
  <Slides>34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ＭＳ Ｐゴシック</vt:lpstr>
      <vt:lpstr>Arial</vt:lpstr>
      <vt:lpstr>Calibri</vt:lpstr>
      <vt:lpstr>Times New Roman</vt:lpstr>
      <vt:lpstr>Verdana</vt:lpstr>
      <vt:lpstr>Wingdings</vt:lpstr>
      <vt:lpstr>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Why we need Data Science</vt:lpstr>
      <vt:lpstr>PowerPoint Presentation</vt:lpstr>
      <vt:lpstr>Data types</vt:lpstr>
      <vt:lpstr>Data Science Paradigm</vt:lpstr>
      <vt:lpstr>PowerPoint Presentation</vt:lpstr>
      <vt:lpstr>Introduction</vt:lpstr>
      <vt:lpstr>PowerPoint Presentation</vt:lpstr>
      <vt:lpstr>Explanation Vs Prediction</vt:lpstr>
      <vt:lpstr>PowerPoint Presentation</vt:lpstr>
      <vt:lpstr>Business Intelligence Vs Data Science</vt:lpstr>
      <vt:lpstr>Life cycle of Data Science</vt:lpstr>
      <vt:lpstr>PowerPoint Presentation</vt:lpstr>
      <vt:lpstr>PowerPoint Presentation</vt:lpstr>
      <vt:lpstr>PowerPoint Presentation</vt:lpstr>
      <vt:lpstr>PowerPoint Presentation</vt:lpstr>
      <vt:lpstr>Tools of Data Science </vt:lpstr>
      <vt:lpstr>Case Study: Diabetes Prevention </vt:lpstr>
      <vt:lpstr>Case Study: Diabetes Prevention </vt:lpstr>
      <vt:lpstr>Case Study: Diabetes Prevention </vt:lpstr>
      <vt:lpstr>Case Study: Diabetes Prevention </vt:lpstr>
      <vt:lpstr>Case Study: Diabetes Prevention </vt:lpstr>
      <vt:lpstr>Pros &amp; Cons </vt:lpstr>
      <vt:lpstr>Covid-19 Dataset</vt:lpstr>
      <vt:lpstr>Google co-lab</vt:lpstr>
      <vt:lpstr>Google co-lab</vt:lpstr>
      <vt:lpstr>Google co-lab</vt:lpstr>
      <vt:lpstr>My Details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elcot</dc:creator>
  <cp:lastModifiedBy>Santhosh Kumar</cp:lastModifiedBy>
  <cp:revision>49</cp:revision>
  <dcterms:created xsi:type="dcterms:W3CDTF">2019-02-26T17:43:18Z</dcterms:created>
  <dcterms:modified xsi:type="dcterms:W3CDTF">2020-09-02T09:07:15Z</dcterms:modified>
</cp:coreProperties>
</file>