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57" r:id="rId3"/>
    <p:sldId id="271" r:id="rId4"/>
    <p:sldId id="295" r:id="rId5"/>
    <p:sldId id="274" r:id="rId6"/>
    <p:sldId id="296" r:id="rId7"/>
    <p:sldId id="294" r:id="rId8"/>
    <p:sldId id="272" r:id="rId9"/>
    <p:sldId id="273" r:id="rId10"/>
    <p:sldId id="297" r:id="rId11"/>
    <p:sldId id="275" r:id="rId12"/>
    <p:sldId id="276" r:id="rId13"/>
    <p:sldId id="277" r:id="rId14"/>
    <p:sldId id="298" r:id="rId15"/>
    <p:sldId id="278" r:id="rId16"/>
    <p:sldId id="291" r:id="rId17"/>
    <p:sldId id="280" r:id="rId18"/>
    <p:sldId id="279" r:id="rId19"/>
    <p:sldId id="282" r:id="rId20"/>
    <p:sldId id="281" r:id="rId21"/>
    <p:sldId id="283" r:id="rId22"/>
    <p:sldId id="290" r:id="rId23"/>
    <p:sldId id="288" r:id="rId24"/>
    <p:sldId id="285" r:id="rId25"/>
    <p:sldId id="286" r:id="rId26"/>
    <p:sldId id="287" r:id="rId27"/>
    <p:sldId id="292" r:id="rId28"/>
    <p:sldId id="293" r:id="rId29"/>
    <p:sldId id="289" r:id="rId30"/>
    <p:sldId id="27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93" autoAdjust="0"/>
  </p:normalViewPr>
  <p:slideViewPr>
    <p:cSldViewPr>
      <p:cViewPr varScale="1">
        <p:scale>
          <a:sx n="97" d="100"/>
          <a:sy n="97" d="100"/>
        </p:scale>
        <p:origin x="192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2CFF6-3319-45A3-850F-84C994FFBB98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9BA21-0FEC-4C2D-937C-7467FDE20C1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8992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729327-F9A1-4DF7-8962-07119AF7AFA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722197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9BA21-0FEC-4C2D-937C-7467FDE20C12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054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95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979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1022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809A8-90F6-4A00-B102-A6272AB0747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B24D6-D82C-4A72-9269-9946DF8EF40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62250-885E-47D7-BDE1-BFC182012B6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30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ADA7-196A-4D06-9EBC-45BD2C39E49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D0AD-FA7F-40C6-A7D0-6FB79A2FC56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1BC70-4723-418A-BC0E-89B3096D983D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5800C-E3D9-46D0-961E-41A9701DC8AF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547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2D7D6-29A4-4CEC-B6DE-B21024E247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8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3E804-D17C-48A9-BCF5-41C5C40A849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033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AA8BC-DEDE-4DCD-8E99-91329326325F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904B6-9065-4AC9-83BB-0FD61368870C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1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PPT inside"/>
          <p:cNvPicPr>
            <a:picLocks noChangeAspect="1" noChangeArrowheads="1"/>
          </p:cNvPicPr>
          <p:nvPr userDrawn="1"/>
        </p:nvPicPr>
        <p:blipFill>
          <a:blip r:embed="rId2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6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121F8-051F-49E9-8431-D2F4E398193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27DD-8D9A-466C-ACB6-7F245C262B97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8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C9F92-0EE9-4C86-9285-A00C2D5C52A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CB351-66DB-4BE2-86AC-050202ADBA1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02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5496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DE776-D895-46E1-AD99-0E788E94C719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6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B370A-2039-4CCE-8B01-C5304EC733DD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69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0118-21EB-4049-97EC-A6775C0A2A95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FE1D3-60BA-4A0D-A081-D10F2C1EA6B2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661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5605-5FEE-4F88-B31E-6021AA46BD1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5F7D8-4EA0-4CED-9C2C-39CB3D38A5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802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C62F-B848-47C0-8F0A-76E3798DB784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7EEA6-32CE-47D6-9A45-1DBDECDECBFE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20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CFAF-3DFB-49F7-9747-D9859B2554E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4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D17A1-AFC3-4474-92E1-832F991E1706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781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B560F-0552-4E4A-A479-A0B5CEF568FA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7" name="Rectangle 4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AAE00-B25C-4919-8B41-C9E26B3E6804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5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0569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6206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4639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701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0633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074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8052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ED230-6869-4F05-AEFC-CE7735CDDBD1}" type="datetimeFigureOut">
              <a:rPr lang="en-IN" smtClean="0"/>
              <a:t>25-07-2020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E1792-A4A2-481E-8477-1AFB0242CF7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53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59" name="Line 3"/>
          <p:cNvSpPr>
            <a:spLocks noChangeShapeType="1"/>
          </p:cNvSpPr>
          <p:nvPr userDrawn="1"/>
        </p:nvSpPr>
        <p:spPr bwMode="auto">
          <a:xfrm>
            <a:off x="0" y="6457950"/>
            <a:ext cx="9144000" cy="0"/>
          </a:xfrm>
          <a:prstGeom prst="line">
            <a:avLst/>
          </a:prstGeom>
          <a:noFill/>
          <a:ln w="254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0" name="Rectangle 4"/>
          <p:cNvSpPr>
            <a:spLocks noChangeArrowheads="1"/>
          </p:cNvSpPr>
          <p:nvPr userDrawn="1"/>
        </p:nvSpPr>
        <p:spPr bwMode="auto">
          <a:xfrm>
            <a:off x="0" y="609600"/>
            <a:ext cx="9144000" cy="46038"/>
          </a:xfrm>
          <a:prstGeom prst="rect">
            <a:avLst/>
          </a:prstGeom>
          <a:gradFill rotWithShape="1">
            <a:gsLst>
              <a:gs pos="0">
                <a:srgbClr val="E42314"/>
              </a:gs>
              <a:gs pos="50000">
                <a:srgbClr val="F08C12"/>
              </a:gs>
              <a:gs pos="100000">
                <a:srgbClr val="E42314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98661" name="Text Box 5"/>
          <p:cNvSpPr txBox="1">
            <a:spLocks noChangeArrowheads="1"/>
          </p:cNvSpPr>
          <p:nvPr userDrawn="1"/>
        </p:nvSpPr>
        <p:spPr bwMode="auto">
          <a:xfrm rot="-5400000">
            <a:off x="-2667000" y="3505200"/>
            <a:ext cx="579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</a:rPr>
              <a:t>Department of Mechanical Engineering</a:t>
            </a:r>
          </a:p>
        </p:txBody>
      </p:sp>
      <p:sp>
        <p:nvSpPr>
          <p:cNvPr id="198662" name="Rectangle 6"/>
          <p:cNvSpPr>
            <a:spLocks noChangeArrowheads="1"/>
          </p:cNvSpPr>
          <p:nvPr userDrawn="1"/>
        </p:nvSpPr>
        <p:spPr bwMode="auto">
          <a:xfrm>
            <a:off x="0" y="652463"/>
            <a:ext cx="457200" cy="5795962"/>
          </a:xfrm>
          <a:prstGeom prst="rect">
            <a:avLst/>
          </a:prstGeom>
          <a:solidFill>
            <a:srgbClr val="00006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pic>
        <p:nvPicPr>
          <p:cNvPr id="2055" name="Picture 7" descr="GMR Logo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8153400" y="152400"/>
            <a:ext cx="762000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8664" name="Text Box 8"/>
          <p:cNvSpPr txBox="1">
            <a:spLocks noChangeArrowheads="1"/>
          </p:cNvSpPr>
          <p:nvPr userDrawn="1"/>
        </p:nvSpPr>
        <p:spPr bwMode="auto">
          <a:xfrm>
            <a:off x="2133600" y="152400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Humility</a:t>
            </a:r>
          </a:p>
        </p:txBody>
      </p:sp>
      <p:sp>
        <p:nvSpPr>
          <p:cNvPr id="198665" name="Text Box 9"/>
          <p:cNvSpPr txBox="1">
            <a:spLocks noChangeArrowheads="1"/>
          </p:cNvSpPr>
          <p:nvPr userDrawn="1"/>
        </p:nvSpPr>
        <p:spPr bwMode="auto">
          <a:xfrm>
            <a:off x="36576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Entrepreneurship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 userDrawn="1"/>
        </p:nvSpPr>
        <p:spPr bwMode="auto">
          <a:xfrm>
            <a:off x="5791200" y="152400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Teamwork</a:t>
            </a:r>
          </a:p>
        </p:txBody>
      </p:sp>
      <p:sp>
        <p:nvSpPr>
          <p:cNvPr id="198667" name="Text Box 11"/>
          <p:cNvSpPr txBox="1">
            <a:spLocks noChangeArrowheads="1"/>
          </p:cNvSpPr>
          <p:nvPr userDrawn="1"/>
        </p:nvSpPr>
        <p:spPr bwMode="auto">
          <a:xfrm>
            <a:off x="2362200" y="6519863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Learning</a:t>
            </a:r>
          </a:p>
        </p:txBody>
      </p:sp>
      <p:sp>
        <p:nvSpPr>
          <p:cNvPr id="198668" name="Text Box 12"/>
          <p:cNvSpPr txBox="1">
            <a:spLocks noChangeArrowheads="1"/>
          </p:cNvSpPr>
          <p:nvPr userDrawn="1"/>
        </p:nvSpPr>
        <p:spPr bwMode="auto">
          <a:xfrm>
            <a:off x="43434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Social Responsibility</a:t>
            </a:r>
          </a:p>
        </p:txBody>
      </p:sp>
      <p:sp>
        <p:nvSpPr>
          <p:cNvPr id="198669" name="Text Box 13"/>
          <p:cNvSpPr txBox="1">
            <a:spLocks noChangeArrowheads="1"/>
          </p:cNvSpPr>
          <p:nvPr userDrawn="1"/>
        </p:nvSpPr>
        <p:spPr bwMode="auto">
          <a:xfrm>
            <a:off x="7162800" y="6519863"/>
            <a:ext cx="1981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Respect for Individual</a:t>
            </a:r>
          </a:p>
        </p:txBody>
      </p:sp>
      <p:sp>
        <p:nvSpPr>
          <p:cNvPr id="198670" name="Text Box 14"/>
          <p:cNvSpPr txBox="1">
            <a:spLocks noChangeArrowheads="1"/>
          </p:cNvSpPr>
          <p:nvPr userDrawn="1"/>
        </p:nvSpPr>
        <p:spPr bwMode="auto">
          <a:xfrm>
            <a:off x="0" y="6515100"/>
            <a:ext cx="18288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4D4D4D"/>
                </a:solidFill>
              </a:rPr>
              <a:t>Deliver The Promise</a:t>
            </a:r>
          </a:p>
        </p:txBody>
      </p:sp>
      <p:sp>
        <p:nvSpPr>
          <p:cNvPr id="198671" name="Text Box 15"/>
          <p:cNvSpPr txBox="1">
            <a:spLocks noChangeArrowheads="1"/>
          </p:cNvSpPr>
          <p:nvPr userDrawn="1"/>
        </p:nvSpPr>
        <p:spPr bwMode="auto">
          <a:xfrm rot="-5400000">
            <a:off x="-2682875" y="3413125"/>
            <a:ext cx="57912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latin typeface="Verdana" pitchFamily="34" charset="0"/>
              </a:rPr>
              <a:t>GMR Institute of Technology, Rajam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8575" y="85725"/>
            <a:ext cx="131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0863" name="Rectangle 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2CD988-B923-48E2-AAAF-FCF859499EEE}" type="slidenum">
              <a:rPr lang="en-IN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0865" name="Rectangle 4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1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FA133B-EC68-4313-B949-3EDBF6FFEA60}" type="datetime3">
              <a:rPr lang="en-US" smtClean="0">
                <a:solidFill>
                  <a:srgbClr val="000000"/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 July 2020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67" name="Picture 11" descr="PPT inside"/>
          <p:cNvPicPr>
            <a:picLocks noChangeAspect="1" noChangeArrowheads="1"/>
          </p:cNvPicPr>
          <p:nvPr userDrawn="1"/>
        </p:nvPicPr>
        <p:blipFill>
          <a:blip r:embed="rId18"/>
          <a:srcRect t="19157" b="25415"/>
          <a:stretch>
            <a:fillRect/>
          </a:stretch>
        </p:blipFill>
        <p:spPr bwMode="auto">
          <a:xfrm>
            <a:off x="0" y="-79375"/>
            <a:ext cx="914558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8" name="Picture 16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7435850" y="-39688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17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orcid.org/0000-0003-1929-7337" TargetMode="External"/><Relationship Id="rId3" Type="http://schemas.openxmlformats.org/officeDocument/2006/relationships/hyperlink" Target="mailto:b.santhoshkumar@gmail.com" TargetMode="External"/><Relationship Id="rId7" Type="http://schemas.openxmlformats.org/officeDocument/2006/relationships/hyperlink" Target="https://www.linkedin.com/in/bsanthoshkumar80" TargetMode="External"/><Relationship Id="rId12" Type="http://schemas.openxmlformats.org/officeDocument/2006/relationships/hyperlink" Target="https://www.mendeley.com/profiles/drsanthosh-kumar/" TargetMode="External"/><Relationship Id="rId2" Type="http://schemas.openxmlformats.org/officeDocument/2006/relationships/hyperlink" Target="mailto:Santhosh.b@gmrit.edu.in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scholar.google.co.in/citations?user=4NH2_aoAAAAJ&amp;hl=en&amp;authuser=1" TargetMode="External"/><Relationship Id="rId11" Type="http://schemas.openxmlformats.org/officeDocument/2006/relationships/hyperlink" Target="https://www.researchgate.net/profile/Santhosh_Balan" TargetMode="External"/><Relationship Id="rId5" Type="http://schemas.openxmlformats.org/officeDocument/2006/relationships/hyperlink" Target="https://gmrit.academia.edu/SANTHOSHKUMAR" TargetMode="External"/><Relationship Id="rId10" Type="http://schemas.openxmlformats.org/officeDocument/2006/relationships/hyperlink" Target="http://www.researcherid.com/rid/N-3734-2016" TargetMode="External"/><Relationship Id="rId4" Type="http://schemas.openxmlformats.org/officeDocument/2006/relationships/hyperlink" Target="http://sanan.weebly.com/" TargetMode="External"/><Relationship Id="rId9" Type="http://schemas.openxmlformats.org/officeDocument/2006/relationships/hyperlink" Target="https://in.vokipages.com/people/b-santhosh-kumar-5148307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PPTmain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1806" y="44624"/>
            <a:ext cx="920019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28801" y="22288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/>
              <a:pPr>
                <a:defRPr/>
              </a:pPr>
              <a:t>1</a:t>
            </a:fld>
            <a:endParaRPr lang="en-IN" dirty="0"/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6096000"/>
            <a:ext cx="16541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-324544" y="168317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Data </a:t>
            </a:r>
            <a:r>
              <a:rPr lang="en-IN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</a:rPr>
              <a:t>Science-Art of Life</a:t>
            </a:r>
            <a:endParaRPr lang="en-IN" sz="4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0072" y="3450896"/>
            <a:ext cx="571696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Dr. B. </a:t>
            </a:r>
            <a:r>
              <a:rPr lang="en-US" sz="3200" b="1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Santhosh</a:t>
            </a:r>
            <a:r>
              <a:rPr lang="en-US" sz="32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 Kumar</a:t>
            </a:r>
          </a:p>
          <a:p>
            <a:pPr>
              <a:defRPr/>
            </a:pPr>
            <a:r>
              <a:rPr lang="en-U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Sr. Asst. Professor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Dept</a:t>
            </a:r>
            <a:r>
              <a:rPr lang="en-US" sz="2000" dirty="0">
                <a:solidFill>
                  <a:schemeClr val="bg1"/>
                </a:solidFill>
                <a:cs typeface="Times New Roman" panose="02020603050405020304" pitchFamily="18" charset="0"/>
              </a:rPr>
              <a:t>. 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of Computer Science &amp; </a:t>
            </a:r>
            <a:r>
              <a:rPr lang="en-US" sz="2000" dirty="0" err="1" smtClean="0">
                <a:solidFill>
                  <a:schemeClr val="bg1"/>
                </a:solidFill>
                <a:cs typeface="Times New Roman" panose="02020603050405020304" pitchFamily="18" charset="0"/>
              </a:rPr>
              <a:t>Engg</a:t>
            </a: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.,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GMR Institute of Technology, 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Rajam-532127,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Andhra Pradesh</a:t>
            </a:r>
          </a:p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www.gmrit.org</a:t>
            </a:r>
            <a:endParaRPr lang="en-US" sz="20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89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106081"/>
            <a:ext cx="8229600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Explanation Vs Prediction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6051"/>
            <a:ext cx="8229600" cy="4525963"/>
          </a:xfrm>
        </p:spPr>
        <p:txBody>
          <a:bodyPr/>
          <a:lstStyle/>
          <a:p>
            <a:r>
              <a:rPr lang="en-US" dirty="0" smtClean="0"/>
              <a:t>Predictive Casual Analytics</a:t>
            </a:r>
          </a:p>
          <a:p>
            <a:r>
              <a:rPr lang="en-US" dirty="0" smtClean="0"/>
              <a:t>Prescriptive Analysis</a:t>
            </a:r>
          </a:p>
          <a:p>
            <a:r>
              <a:rPr lang="en-US" dirty="0" smtClean="0"/>
              <a:t>Machine learning for making predictions</a:t>
            </a:r>
          </a:p>
          <a:p>
            <a:r>
              <a:rPr lang="en-US" dirty="0" smtClean="0"/>
              <a:t>Machine Learning for pattern discovery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700808"/>
            <a:ext cx="8229600" cy="327472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91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7" y="-609"/>
            <a:ext cx="8229600" cy="11430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Business Intelligence Vs Data Science</a:t>
            </a: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429242"/>
              </p:ext>
            </p:extLst>
          </p:nvPr>
        </p:nvGraphicFramePr>
        <p:xfrm>
          <a:off x="601216" y="1600200"/>
          <a:ext cx="8507288" cy="323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512">
                  <a:extLst>
                    <a:ext uri="{9D8B030D-6E8A-4147-A177-3AD203B41FA5}">
                      <a16:colId xmlns:a16="http://schemas.microsoft.com/office/drawing/2014/main" val="273244321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366874435"/>
                    </a:ext>
                  </a:extLst>
                </a:gridCol>
                <a:gridCol w="3243388">
                  <a:extLst>
                    <a:ext uri="{9D8B030D-6E8A-4147-A177-3AD203B41FA5}">
                      <a16:colId xmlns:a16="http://schemas.microsoft.com/office/drawing/2014/main" val="2586429341"/>
                    </a:ext>
                  </a:extLst>
                </a:gridCol>
              </a:tblGrid>
              <a:tr h="376989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Features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Business Intelligence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Data Science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600701"/>
                  </a:ext>
                </a:extLst>
              </a:tr>
              <a:tr h="929562"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Structured (Usually SQL, often Data Warehouse)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 Structured and Unstructured (logs, cloud data, SQL, </a:t>
                      </a:r>
                      <a:r>
                        <a:rPr lang="en-US" dirty="0" err="1" smtClean="0"/>
                        <a:t>NoSQL,text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560341"/>
                  </a:ext>
                </a:extLst>
              </a:tr>
              <a:tr h="882289">
                <a:tc>
                  <a:txBody>
                    <a:bodyPr/>
                    <a:lstStyle/>
                    <a:p>
                      <a:r>
                        <a:rPr lang="en-US" dirty="0" smtClean="0"/>
                        <a:t>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 Visualization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Statistics, Machine Learning, Graph</a:t>
                      </a:r>
                      <a:r>
                        <a:rPr lang="en-US" baseline="0" dirty="0" smtClean="0"/>
                        <a:t> Analysis, Neuro-Linguistic Programming(NLP)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986139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Focus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 and Present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</a:t>
                      </a:r>
                      <a:r>
                        <a:rPr lang="en-US" baseline="0" dirty="0" smtClean="0"/>
                        <a:t> and Future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1120005"/>
                  </a:ext>
                </a:extLst>
              </a:tr>
              <a:tr h="376989">
                <a:tc>
                  <a:txBody>
                    <a:bodyPr/>
                    <a:lstStyle/>
                    <a:p>
                      <a:r>
                        <a:rPr lang="en-US" dirty="0" smtClean="0"/>
                        <a:t>Tools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Pentaho, Microsoft BI, </a:t>
                      </a:r>
                      <a:r>
                        <a:rPr lang="en-US" dirty="0" err="1" smtClean="0"/>
                        <a:t>Qlikview</a:t>
                      </a:r>
                      <a:r>
                        <a:rPr lang="en-US" dirty="0" smtClean="0"/>
                        <a:t>, 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Rapidminer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BigML</a:t>
                      </a:r>
                      <a:r>
                        <a:rPr lang="en-US" dirty="0" smtClean="0"/>
                        <a:t>, Weka, 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7991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0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2696"/>
            <a:ext cx="862338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6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92696"/>
            <a:ext cx="6065862" cy="564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2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318"/>
            <a:ext cx="8229600" cy="702014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Life cycle of Data Science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AutoShape 8" descr="blob:https://web.whatsapp.com/b78452df-dd8c-4f61-b0fd-7cf2dad8091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66775"/>
            <a:ext cx="6096000" cy="512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1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792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1: Collect the data based on the medical history of the patient</a:t>
            </a:r>
          </a:p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smtClean="0"/>
              <a:t>Attributes</a:t>
            </a:r>
            <a:r>
              <a:rPr lang="en-US" sz="2400" b="1" dirty="0"/>
              <a:t>:</a:t>
            </a:r>
            <a:endParaRPr lang="en-US" sz="2400" dirty="0"/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npreg</a:t>
            </a:r>
            <a:r>
              <a:rPr lang="en-US" sz="1800" dirty="0"/>
              <a:t>     –   Number of times pregnant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glucose   –   Plasma glucose concentration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bp</a:t>
            </a:r>
            <a:r>
              <a:rPr lang="en-US" sz="1800" dirty="0"/>
              <a:t>          –   Blood pressure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skin        –   Triceps skinfold thickness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bmi</a:t>
            </a:r>
            <a:r>
              <a:rPr lang="en-US" sz="1800" dirty="0"/>
              <a:t>        –   Body mass index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 err="1"/>
              <a:t>ped</a:t>
            </a:r>
            <a:r>
              <a:rPr lang="en-US" sz="1800" dirty="0"/>
              <a:t>        –   Diabetes pedigree function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age        –   Age</a:t>
            </a:r>
          </a:p>
          <a:p>
            <a:pPr marL="744538" lvl="3" indent="-285750">
              <a:buFont typeface="Wingdings" panose="05000000000000000000" pitchFamily="2" charset="2"/>
              <a:buChar char="q"/>
            </a:pPr>
            <a:r>
              <a:rPr lang="en-US" sz="1800" dirty="0"/>
              <a:t>income   –   Income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53" y="1556792"/>
            <a:ext cx="273367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549592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5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2:</a:t>
            </a:r>
            <a:r>
              <a:rPr lang="en-US" sz="2000" dirty="0"/>
              <a:t> </a:t>
            </a:r>
            <a:r>
              <a:rPr lang="en-US" sz="2000" dirty="0" smtClean="0"/>
              <a:t>Clean </a:t>
            </a:r>
            <a:r>
              <a:rPr lang="en-US" sz="2000" dirty="0"/>
              <a:t>and prepare the data for data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333" y="1412776"/>
            <a:ext cx="4895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4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/>
              <a:t>3</a:t>
            </a:r>
            <a:r>
              <a:rPr lang="en-US" sz="2000" dirty="0" smtClean="0"/>
              <a:t>: Analysis using Model planning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39" y="1124744"/>
            <a:ext cx="7183139" cy="478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8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56" y="836712"/>
            <a:ext cx="8604448" cy="54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Case Study: </a:t>
            </a:r>
            <a:r>
              <a:rPr lang="en-US" sz="2800" b="1" dirty="0">
                <a:solidFill>
                  <a:schemeClr val="bg1"/>
                </a:solidFill>
              </a:rPr>
              <a:t>Diabetes Prevention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r>
              <a:rPr lang="en-US" sz="2400" dirty="0" smtClean="0"/>
              <a:t>Step </a:t>
            </a:r>
            <a:r>
              <a:rPr lang="en-US" sz="2000" dirty="0" smtClean="0"/>
              <a:t>4: Model building-Decision Tree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345" y="1239409"/>
            <a:ext cx="70485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-26735"/>
            <a:ext cx="8229600" cy="575415"/>
          </a:xfrm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</a:rPr>
              <a:t>Pros &amp; Cons</a:t>
            </a:r>
            <a:r>
              <a:rPr lang="en-US" dirty="0"/>
              <a:t/>
            </a:r>
            <a:br>
              <a:rPr lang="en-US" dirty="0"/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79710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AutoShape 2" descr="Data Science sample data - Edure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3972"/>
            <a:ext cx="8522401" cy="52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4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Covid-19 Dataset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dirty="0"/>
              <a:t>https://raw.githubusercontent.com/nytimes/covid-19-data/master/us-counties.csv</a:t>
            </a:r>
          </a:p>
          <a:p>
            <a:r>
              <a:rPr lang="en-US" dirty="0" smtClean="0"/>
              <a:t>https</a:t>
            </a:r>
            <a:r>
              <a:rPr lang="en-US" dirty="0"/>
              <a:t>://github.com/covid19india/covid19india-react</a:t>
            </a:r>
          </a:p>
          <a:p>
            <a:r>
              <a:rPr lang="en-US" dirty="0" smtClean="0"/>
              <a:t>https</a:t>
            </a:r>
            <a:r>
              <a:rPr lang="en-US" dirty="0"/>
              <a:t>://api.covid19india.org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https://colab.research.google.com/notebooks/intro.ipynb#scrollTo=GJBs_flRovLc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0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19"/>
            <a:ext cx="8496944" cy="477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18026"/>
            <a:ext cx="8229600" cy="6387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Google co-lab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2089"/>
            <a:ext cx="6226075" cy="54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38" y="692696"/>
            <a:ext cx="8496944" cy="55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203" y="620688"/>
            <a:ext cx="692122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0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13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My Details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870" y="1052736"/>
            <a:ext cx="8548626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Mail-id		: </a:t>
            </a:r>
            <a:r>
              <a:rPr lang="en-US" sz="2400" dirty="0" smtClean="0">
                <a:hlinkClick r:id="rId2"/>
              </a:rPr>
              <a:t>Santhosh.b@gmrit.edu.in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  	  </a:t>
            </a:r>
            <a:r>
              <a:rPr lang="en-US" sz="2400" dirty="0" smtClean="0">
                <a:hlinkClick r:id="rId3"/>
              </a:rPr>
              <a:t>b.santhoshkumar@gmail.com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Contact No	: 9843622130</a:t>
            </a:r>
          </a:p>
          <a:p>
            <a:pPr marL="0" indent="0">
              <a:buNone/>
            </a:pPr>
            <a:r>
              <a:rPr lang="en-US" sz="2400" dirty="0" smtClean="0"/>
              <a:t>Website	: </a:t>
            </a:r>
            <a:r>
              <a:rPr lang="en-US" sz="2400" dirty="0" smtClean="0">
                <a:hlinkClick r:id="rId4"/>
              </a:rPr>
              <a:t>http://sanan.weebly.com</a:t>
            </a:r>
            <a:endParaRPr lang="en-US" sz="2400" dirty="0" smtClean="0"/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Research </a:t>
            </a:r>
            <a:r>
              <a:rPr lang="en-US" sz="1800" b="1" dirty="0"/>
              <a:t>Blog: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5"/>
              </a:rPr>
              <a:t>https://gmrit.academia.edu/SANTHOSHKUMAR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6"/>
              </a:rPr>
              <a:t>http://scholar.google.co.in/citations?user=4NH2_aoAAAAJ&amp;hl=en&amp;authuser=1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7"/>
              </a:rPr>
              <a:t>https://www.linkedin.com/in/bsanthoshkumar80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8"/>
              </a:rPr>
              <a:t>http://orcid.org/0000-0003-1929-7337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9"/>
              </a:rPr>
              <a:t>https://in.vokipages.com/people/b-santhosh-kumar-5148307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10"/>
              </a:rPr>
              <a:t>http://www.researcherid.com/rid/N-3734-2016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dirty="0">
                <a:hlinkClick r:id="rId11"/>
              </a:rPr>
              <a:t>https://www.researchgate.net/profile/Santhosh_Balan</a:t>
            </a:r>
            <a:endParaRPr lang="en-US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600" u="sng" dirty="0">
                <a:hlinkClick r:id="rId12"/>
              </a:rPr>
              <a:t>https://www.mendeley.com/profiles/drsanthosh-kumar/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49694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692697"/>
            <a:ext cx="8686800" cy="547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1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99392"/>
            <a:ext cx="8229600" cy="735917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Why we need Data Science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40767"/>
            <a:ext cx="8686800" cy="425475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68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5625"/>
            <a:ext cx="8686800" cy="5040560"/>
          </a:xfrm>
        </p:spPr>
        <p:txBody>
          <a:bodyPr/>
          <a:lstStyle/>
          <a:p>
            <a:r>
              <a:rPr lang="en-US" dirty="0" smtClean="0"/>
              <a:t>Structured Data</a:t>
            </a:r>
          </a:p>
          <a:p>
            <a:pPr lvl="1"/>
            <a:r>
              <a:rPr lang="en-US" dirty="0" smtClean="0"/>
              <a:t>2 Dimensional-Rows &amp; Columns</a:t>
            </a:r>
          </a:p>
          <a:p>
            <a:pPr lvl="1"/>
            <a:r>
              <a:rPr lang="en-US" dirty="0" smtClean="0"/>
              <a:t>Homogeneous/Linear: Statistical Methods</a:t>
            </a:r>
          </a:p>
          <a:p>
            <a:pPr lvl="1"/>
            <a:r>
              <a:rPr lang="en-US" dirty="0" smtClean="0"/>
              <a:t>Heterogeneous/ Non-Linear: Machine Learning</a:t>
            </a:r>
          </a:p>
          <a:p>
            <a:r>
              <a:rPr lang="en-US" dirty="0" smtClean="0"/>
              <a:t>Unstructured Data</a:t>
            </a:r>
          </a:p>
          <a:p>
            <a:pPr lvl="1"/>
            <a:r>
              <a:rPr lang="en-US" dirty="0" smtClean="0"/>
              <a:t>‘n’ Dimensional: Images, Text, Videos, Voice,….</a:t>
            </a:r>
          </a:p>
          <a:p>
            <a:pPr lvl="1"/>
            <a:r>
              <a:rPr lang="en-US" dirty="0" smtClean="0"/>
              <a:t>Deep Learning (Neural Networks)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90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Science Paradigm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5025"/>
          <a:stretch/>
        </p:blipFill>
        <p:spPr>
          <a:xfrm>
            <a:off x="587602" y="1458922"/>
            <a:ext cx="8539265" cy="417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0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268760"/>
            <a:ext cx="8280920" cy="44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37318"/>
            <a:ext cx="8229600" cy="758006"/>
          </a:xfrm>
        </p:spPr>
        <p:txBody>
          <a:bodyPr/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Introduction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686800" cy="5505475"/>
          </a:xfrm>
        </p:spPr>
        <p:txBody>
          <a:bodyPr/>
          <a:lstStyle/>
          <a:p>
            <a:r>
              <a:rPr lang="en-US" dirty="0" smtClean="0"/>
              <a:t>It is a blend of various tools, algorithms, and Machine Learning principles with the goal to discover hidden patterns from the raw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2276872"/>
            <a:ext cx="4949956" cy="375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62250-885E-47D7-BDE1-BFC182012B6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IN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881774B-A9A0-4C26-AC9E-9CCCD8BAA693}" type="datetime3">
              <a:rPr lang="en-US" smtClean="0">
                <a:solidFill>
                  <a:srgbClr val="000000"/>
                </a:solidFill>
              </a:rPr>
              <a:pPr>
                <a:defRPr/>
              </a:pPr>
              <a:t>25 July 2020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2776"/>
            <a:ext cx="8536887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07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33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</TotalTime>
  <Words>522</Words>
  <Application>Microsoft Office PowerPoint</Application>
  <PresentationFormat>On-screen Show (4:3)</PresentationFormat>
  <Paragraphs>147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Times New Roman</vt:lpstr>
      <vt:lpstr>Verdana</vt:lpstr>
      <vt:lpstr>Wingdings</vt:lpstr>
      <vt:lpstr>Office Theme</vt:lpstr>
      <vt:lpstr>Default Design</vt:lpstr>
      <vt:lpstr>PowerPoint Presentation</vt:lpstr>
      <vt:lpstr>PowerPoint Presentation</vt:lpstr>
      <vt:lpstr>PowerPoint Presentation</vt:lpstr>
      <vt:lpstr>Why we need Data Science</vt:lpstr>
      <vt:lpstr>Data types</vt:lpstr>
      <vt:lpstr>Data Science Paradigm</vt:lpstr>
      <vt:lpstr>PowerPoint Presentation</vt:lpstr>
      <vt:lpstr>Introduction</vt:lpstr>
      <vt:lpstr>PowerPoint Presentation</vt:lpstr>
      <vt:lpstr>Explanation Vs Prediction</vt:lpstr>
      <vt:lpstr>PowerPoint Presentation</vt:lpstr>
      <vt:lpstr>Business Intelligence Vs Data Science</vt:lpstr>
      <vt:lpstr>PowerPoint Presentation</vt:lpstr>
      <vt:lpstr>Life cycle of Data Science</vt:lpstr>
      <vt:lpstr>Life cycle of Data Science</vt:lpstr>
      <vt:lpstr>Case Study: Diabetes Prevention </vt:lpstr>
      <vt:lpstr>Case Study: Diabetes Prevention </vt:lpstr>
      <vt:lpstr>Case Study: Diabetes Prevention </vt:lpstr>
      <vt:lpstr>Case Study: Diabetes Prevention </vt:lpstr>
      <vt:lpstr>Case Study: Diabetes Prevention </vt:lpstr>
      <vt:lpstr>Pros &amp; Cons </vt:lpstr>
      <vt:lpstr>Covid-19 Dataset</vt:lpstr>
      <vt:lpstr>Google co-lab</vt:lpstr>
      <vt:lpstr>Google co-lab</vt:lpstr>
      <vt:lpstr>Google co-lab</vt:lpstr>
      <vt:lpstr>PowerPoint Presentation</vt:lpstr>
      <vt:lpstr>PowerPoint Presentation</vt:lpstr>
      <vt:lpstr>My Details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elcot</dc:creator>
  <cp:lastModifiedBy>Santhosh Kumar</cp:lastModifiedBy>
  <cp:revision>37</cp:revision>
  <dcterms:created xsi:type="dcterms:W3CDTF">2019-02-26T17:43:18Z</dcterms:created>
  <dcterms:modified xsi:type="dcterms:W3CDTF">2020-07-25T15:55:58Z</dcterms:modified>
</cp:coreProperties>
</file>