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7" r:id="rId3"/>
    <p:sldId id="271" r:id="rId4"/>
    <p:sldId id="295" r:id="rId5"/>
    <p:sldId id="303" r:id="rId6"/>
    <p:sldId id="304" r:id="rId7"/>
    <p:sldId id="305" r:id="rId8"/>
    <p:sldId id="306" r:id="rId9"/>
    <p:sldId id="274" r:id="rId10"/>
    <p:sldId id="296" r:id="rId11"/>
    <p:sldId id="294" r:id="rId12"/>
    <p:sldId id="272" r:id="rId13"/>
    <p:sldId id="273" r:id="rId14"/>
    <p:sldId id="297" r:id="rId15"/>
    <p:sldId id="275" r:id="rId16"/>
    <p:sldId id="276" r:id="rId17"/>
    <p:sldId id="277" r:id="rId18"/>
    <p:sldId id="278" r:id="rId19"/>
    <p:sldId id="299" r:id="rId20"/>
    <p:sldId id="300" r:id="rId21"/>
    <p:sldId id="301" r:id="rId22"/>
    <p:sldId id="302" r:id="rId23"/>
    <p:sldId id="307" r:id="rId24"/>
    <p:sldId id="280" r:id="rId25"/>
    <p:sldId id="279" r:id="rId26"/>
    <p:sldId id="282" r:id="rId27"/>
    <p:sldId id="281" r:id="rId28"/>
    <p:sldId id="283" r:id="rId29"/>
    <p:sldId id="290" r:id="rId30"/>
    <p:sldId id="288" r:id="rId31"/>
    <p:sldId id="285" r:id="rId32"/>
    <p:sldId id="286" r:id="rId33"/>
    <p:sldId id="287" r:id="rId34"/>
    <p:sldId id="289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93" autoAdjust="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CFF6-3319-45A3-850F-84C994FFBB98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BA21-0FEC-4C2D-937C-7467FDE20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99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29327-F9A1-4DF7-8962-07119AF7AFA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219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99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2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54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9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79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02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09A8-90F6-4A00-B102-A6272AB0747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24D6-D82C-4A72-9269-9946DF8EF40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2250-885E-47D7-BDE1-BFC182012B6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ADA7-196A-4D06-9EBC-45BD2C39E49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D0AD-FA7F-40C6-A7D0-6FB79A2FC56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BC70-4723-418A-BC0E-89B3096D983D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800C-E3D9-46D0-961E-41A9701DC8AF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D7D6-29A4-4CEC-B6DE-B21024E247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E804-D17C-48A9-BCF5-41C5C40A849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3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A8BC-DEDE-4DCD-8E99-91329326325F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04B6-9065-4AC9-83BB-0FD61368870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1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PT inside"/>
          <p:cNvPicPr>
            <a:picLocks noChangeAspect="1" noChangeArrowheads="1"/>
          </p:cNvPicPr>
          <p:nvPr userDrawn="1"/>
        </p:nvPicPr>
        <p:blipFill>
          <a:blip r:embed="rId2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21F8-051F-49E9-8431-D2F4E398193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27DD-8D9A-466C-ACB6-7F245C262B97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9F92-0EE9-4C86-9285-A00C2D5C52A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B351-66DB-4BE2-86AC-050202ADBA1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496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E776-D895-46E1-AD99-0E788E94C719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B370A-2039-4CCE-8B01-C5304EC733DD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6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0118-21EB-4049-97EC-A6775C0A2A9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E1D3-60BA-4A0D-A081-D10F2C1EA6B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5605-5FEE-4F88-B31E-6021AA46BD1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F7D8-4EA0-4CED-9C2C-39CB3D38A5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C62F-B848-47C0-8F0A-76E3798DB784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EEA6-32CE-47D6-9A45-1DBDECDECBF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20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CFAF-3DFB-49F7-9747-D9859B2554E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7A1-AFC3-4474-92E1-832F991E170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8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560F-0552-4E4A-A479-A0B5CEF568F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AE00-B25C-4919-8B41-C9E26B3E6804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1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5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2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6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01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3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D230-6869-4F05-AEFC-CE7735CDDBD1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59" name="Line 3"/>
          <p:cNvSpPr>
            <a:spLocks noChangeShapeType="1"/>
          </p:cNvSpPr>
          <p:nvPr userDrawn="1"/>
        </p:nvSpPr>
        <p:spPr bwMode="auto">
          <a:xfrm>
            <a:off x="0" y="6457950"/>
            <a:ext cx="9144000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 userDrawn="1"/>
        </p:nvSpPr>
        <p:spPr bwMode="auto">
          <a:xfrm>
            <a:off x="0" y="609600"/>
            <a:ext cx="9144000" cy="46038"/>
          </a:xfrm>
          <a:prstGeom prst="rect">
            <a:avLst/>
          </a:prstGeom>
          <a:gradFill rotWithShape="1">
            <a:gsLst>
              <a:gs pos="0">
                <a:srgbClr val="E42314"/>
              </a:gs>
              <a:gs pos="50000">
                <a:srgbClr val="F08C12"/>
              </a:gs>
              <a:gs pos="100000">
                <a:srgbClr val="E4231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 userDrawn="1"/>
        </p:nvSpPr>
        <p:spPr bwMode="auto">
          <a:xfrm rot="-5400000">
            <a:off x="-2667000" y="3505200"/>
            <a:ext cx="579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Department of Mechanical Engineering</a:t>
            </a:r>
          </a:p>
        </p:txBody>
      </p:sp>
      <p:sp>
        <p:nvSpPr>
          <p:cNvPr id="198662" name="Rectangle 6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055" name="Picture 7" descr="GMR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53400" y="152400"/>
            <a:ext cx="762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4" name="Text Box 8"/>
          <p:cNvSpPr txBox="1">
            <a:spLocks noChangeArrowheads="1"/>
          </p:cNvSpPr>
          <p:nvPr userDrawn="1"/>
        </p:nvSpPr>
        <p:spPr bwMode="auto">
          <a:xfrm>
            <a:off x="2133600" y="152400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Humility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 userDrawn="1"/>
        </p:nvSpPr>
        <p:spPr bwMode="auto">
          <a:xfrm>
            <a:off x="36576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Entrepreneurship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 userDrawn="1"/>
        </p:nvSpPr>
        <p:spPr bwMode="auto">
          <a:xfrm>
            <a:off x="57912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Teamwork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 userDrawn="1"/>
        </p:nvSpPr>
        <p:spPr bwMode="auto">
          <a:xfrm>
            <a:off x="2362200" y="6519863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Learning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 userDrawn="1"/>
        </p:nvSpPr>
        <p:spPr bwMode="auto">
          <a:xfrm>
            <a:off x="43434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Social Responsibility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 userDrawn="1"/>
        </p:nvSpPr>
        <p:spPr bwMode="auto">
          <a:xfrm>
            <a:off x="71628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Respect for Individual</a:t>
            </a:r>
          </a:p>
        </p:txBody>
      </p:sp>
      <p:sp>
        <p:nvSpPr>
          <p:cNvPr id="198670" name="Text Box 14"/>
          <p:cNvSpPr txBox="1">
            <a:spLocks noChangeArrowheads="1"/>
          </p:cNvSpPr>
          <p:nvPr userDrawn="1"/>
        </p:nvSpPr>
        <p:spPr bwMode="auto">
          <a:xfrm>
            <a:off x="0" y="6515100"/>
            <a:ext cx="1828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Deliver The Promise</a:t>
            </a:r>
          </a:p>
        </p:txBody>
      </p:sp>
      <p:sp>
        <p:nvSpPr>
          <p:cNvPr id="198671" name="Text Box 15"/>
          <p:cNvSpPr txBox="1">
            <a:spLocks noChangeArrowheads="1"/>
          </p:cNvSpPr>
          <p:nvPr userDrawn="1"/>
        </p:nvSpPr>
        <p:spPr bwMode="auto">
          <a:xfrm rot="-5400000">
            <a:off x="-2682875" y="3413125"/>
            <a:ext cx="5791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GMR Institute of Technology, Rajam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8575" y="8572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6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CD988-B923-48E2-AAAF-FCF859499EEE}" type="slidenum">
              <a:rPr lang="en-IN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65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A133B-EC68-4313-B949-3EDBF6FFEA60}" type="datetime3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 September 2020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7" name="Picture 11" descr="PPT inside"/>
          <p:cNvPicPr>
            <a:picLocks noChangeAspect="1" noChangeArrowheads="1"/>
          </p:cNvPicPr>
          <p:nvPr userDrawn="1"/>
        </p:nvPicPr>
        <p:blipFill>
          <a:blip r:embed="rId18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6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.santhoshkumar@gmail.com" TargetMode="External"/><Relationship Id="rId2" Type="http://schemas.openxmlformats.org/officeDocument/2006/relationships/hyperlink" Target="mailto:Santhosh.b@gmrit.edu.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anan.weebly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PTmain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806" y="44624"/>
            <a:ext cx="920019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28801" y="22288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24544" y="168317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Data </a:t>
            </a:r>
            <a:r>
              <a:rPr lang="en-I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Science using </a:t>
            </a:r>
            <a:r>
              <a:rPr lang="en-IN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Jupyter</a:t>
            </a:r>
            <a:r>
              <a:rPr lang="en-I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 Notebook</a:t>
            </a:r>
            <a:endParaRPr lang="en-IN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3450896"/>
            <a:ext cx="57169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Dr. B.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Santhosh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Kumar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Sr. Asst. Professor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Dept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of Computer Science &amp; </a:t>
            </a:r>
            <a:r>
              <a:rPr lang="en-US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Engg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GMR Institute of Technology,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Rajam-532127,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Andhra Pradesh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www.gmrit.org</a:t>
            </a:r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-1373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Science Paradigm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025"/>
          <a:stretch/>
        </p:blipFill>
        <p:spPr>
          <a:xfrm>
            <a:off x="587602" y="1458922"/>
            <a:ext cx="8539265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8280920" cy="44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37318"/>
            <a:ext cx="8229600" cy="75800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505475"/>
          </a:xfrm>
        </p:spPr>
        <p:txBody>
          <a:bodyPr/>
          <a:lstStyle/>
          <a:p>
            <a:r>
              <a:rPr lang="en-US" dirty="0" smtClean="0"/>
              <a:t>It is a blend of various tools, algorithms, and Machine Learning principles with the goal to discover hidden patterns from the raw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949956" cy="37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53688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06081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Explanation Vs Prediction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6051"/>
            <a:ext cx="8229600" cy="4525963"/>
          </a:xfrm>
        </p:spPr>
        <p:txBody>
          <a:bodyPr/>
          <a:lstStyle/>
          <a:p>
            <a:r>
              <a:rPr lang="en-US" dirty="0" smtClean="0"/>
              <a:t>Predictive Casual Analytics</a:t>
            </a:r>
          </a:p>
          <a:p>
            <a:r>
              <a:rPr lang="en-US" dirty="0" smtClean="0"/>
              <a:t>Prescriptive Analysis</a:t>
            </a:r>
          </a:p>
          <a:p>
            <a:r>
              <a:rPr lang="en-US" dirty="0" smtClean="0"/>
              <a:t>Machine learning for making predictions</a:t>
            </a:r>
          </a:p>
          <a:p>
            <a:r>
              <a:rPr lang="en-US" dirty="0" smtClean="0"/>
              <a:t>Machine Learning for pattern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8229600" cy="3274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7" y="-609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Business Intelligence Vs Data Science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29242"/>
              </p:ext>
            </p:extLst>
          </p:nvPr>
        </p:nvGraphicFramePr>
        <p:xfrm>
          <a:off x="601216" y="1600200"/>
          <a:ext cx="8507288" cy="32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12">
                  <a:extLst>
                    <a:ext uri="{9D8B030D-6E8A-4147-A177-3AD203B41FA5}">
                      <a16:colId xmlns:a16="http://schemas.microsoft.com/office/drawing/2014/main" val="273244321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36687443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2586429341"/>
                    </a:ext>
                  </a:extLst>
                </a:gridCol>
              </a:tblGrid>
              <a:tr h="376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Business Intelligence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Science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00701"/>
                  </a:ext>
                </a:extLst>
              </a:tr>
              <a:tr h="929562">
                <a:tc>
                  <a:txBody>
                    <a:bodyPr/>
                    <a:lstStyle/>
                    <a:p>
                      <a:r>
                        <a:rPr lang="en-US" dirty="0" smtClean="0"/>
                        <a:t>Data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 (Usually SQL, often Data Warehouse)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Structured and Unstructured (logs, cloud data, SQL, </a:t>
                      </a:r>
                      <a:r>
                        <a:rPr lang="en-US" dirty="0" err="1" smtClean="0"/>
                        <a:t>NoSQL,text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0341"/>
                  </a:ext>
                </a:extLst>
              </a:tr>
              <a:tr h="882289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 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Statistics, Machine Learning, Graph</a:t>
                      </a:r>
                      <a:r>
                        <a:rPr lang="en-US" baseline="0" dirty="0" smtClean="0"/>
                        <a:t> Analysis, Neuro-Linguistic Programming(NLP)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86139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and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and Future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20005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Pentaho, Microsoft BI, </a:t>
                      </a:r>
                      <a:r>
                        <a:rPr lang="en-US" dirty="0" err="1" smtClean="0"/>
                        <a:t>Qlikview</a:t>
                      </a:r>
                      <a:r>
                        <a:rPr lang="en-US" dirty="0" smtClean="0"/>
                        <a:t>,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Rapidminer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BigML</a:t>
                      </a:r>
                      <a:r>
                        <a:rPr lang="en-US" dirty="0" smtClean="0"/>
                        <a:t>, Weka, 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991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318"/>
            <a:ext cx="8229600" cy="702014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Life cycle of Data Science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utoShape 8" descr="blob:https://web.whatsapp.com/b78452df-dd8c-4f61-b0fd-7cf2dad809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2696"/>
            <a:ext cx="6065862" cy="56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15" y="1052736"/>
            <a:ext cx="8435280" cy="47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688"/>
            <a:ext cx="8686800" cy="55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836712"/>
            <a:ext cx="8604448" cy="54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8686800" cy="55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9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4" y="908720"/>
            <a:ext cx="855506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5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38" t="14267" r="1484" b="1421"/>
          <a:stretch/>
        </p:blipFill>
        <p:spPr>
          <a:xfrm>
            <a:off x="1136304" y="692696"/>
            <a:ext cx="7128792" cy="53880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Tools of Data Science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7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2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1: Collect the data based on the medical history of the patient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Attributes</a:t>
            </a:r>
            <a:r>
              <a:rPr lang="en-US" sz="2400" b="1" dirty="0"/>
              <a:t>:</a:t>
            </a:r>
            <a:endParaRPr lang="en-US" sz="2400" dirty="0"/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npreg</a:t>
            </a:r>
            <a:r>
              <a:rPr lang="en-US" sz="1800" dirty="0"/>
              <a:t>     –   Number of times pregnant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glucose   –   Plasma glucose concentration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bp</a:t>
            </a:r>
            <a:r>
              <a:rPr lang="en-US" sz="1800" dirty="0"/>
              <a:t>          –   Blood pressure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skin        –   Triceps skinfold thickness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bmi</a:t>
            </a:r>
            <a:r>
              <a:rPr lang="en-US" sz="1800" dirty="0"/>
              <a:t>        –   Body mass index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ped</a:t>
            </a:r>
            <a:r>
              <a:rPr lang="en-US" sz="1800" dirty="0"/>
              <a:t>        –   Diabetes pedigree function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age        –   Age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income   –   Income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53" y="1556792"/>
            <a:ext cx="27336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54959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4895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/>
              <a:t>3</a:t>
            </a:r>
            <a:r>
              <a:rPr lang="en-US" sz="2000" dirty="0" smtClean="0"/>
              <a:t>: Analysis using Model planning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9" y="1124744"/>
            <a:ext cx="7183139" cy="47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4: Model building-Decision Tree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45" y="1239409"/>
            <a:ext cx="7048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Pros &amp; Cons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3972"/>
            <a:ext cx="8522401" cy="52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Covid-19 Dataset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/>
              <a:t>https://raw.githubusercontent.com/nytimes/covid-19-data/master/us-counties.csv</a:t>
            </a:r>
          </a:p>
          <a:p>
            <a:r>
              <a:rPr lang="en-US" dirty="0" smtClean="0"/>
              <a:t>https</a:t>
            </a:r>
            <a:r>
              <a:rPr lang="en-US" dirty="0"/>
              <a:t>://github.com/covid19india/covid19india-react</a:t>
            </a:r>
          </a:p>
          <a:p>
            <a:r>
              <a:rPr lang="en-US" dirty="0" smtClean="0"/>
              <a:t>https</a:t>
            </a:r>
            <a:r>
              <a:rPr lang="en-US" dirty="0"/>
              <a:t>://api.covid19india.org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92697"/>
            <a:ext cx="8686800" cy="54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https://colab.research.google.com/notebooks/intro.ipynb#scrollTo=GJBs_flRovLc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19"/>
            <a:ext cx="8496944" cy="47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92089"/>
            <a:ext cx="6226075" cy="54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3" y="0"/>
            <a:ext cx="8229600" cy="620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70" y="1052736"/>
            <a:ext cx="8548626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Mail-id		: </a:t>
            </a:r>
            <a:r>
              <a:rPr lang="en-US" sz="2400" dirty="0" smtClean="0">
                <a:hlinkClick r:id="rId2"/>
              </a:rPr>
              <a:t>Santhosh.b@gmrit.edu.in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	  </a:t>
            </a:r>
            <a:r>
              <a:rPr lang="en-US" sz="2400" dirty="0" smtClean="0">
                <a:hlinkClick r:id="rId3"/>
              </a:rPr>
              <a:t>b.santhoshkumar@gmail.com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Contact No	: 9843622130</a:t>
            </a:r>
          </a:p>
          <a:p>
            <a:pPr marL="0" indent="0">
              <a:buNone/>
            </a:pPr>
            <a:r>
              <a:rPr lang="en-US" sz="2400" dirty="0" smtClean="0"/>
              <a:t>Website	: </a:t>
            </a:r>
            <a:r>
              <a:rPr lang="en-US" sz="2400" dirty="0" smtClean="0">
                <a:hlinkClick r:id="rId4"/>
              </a:rPr>
              <a:t>http://sanan.weebly.com</a:t>
            </a:r>
            <a:endParaRPr lang="en-US" sz="24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4969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92696"/>
            <a:ext cx="8686800" cy="56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8686801" cy="54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66" y="836712"/>
            <a:ext cx="8682134" cy="50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4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688"/>
            <a:ext cx="8686800" cy="54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73591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Why we need Data Science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7"/>
            <a:ext cx="8686800" cy="4254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625"/>
            <a:ext cx="8686800" cy="5040560"/>
          </a:xfrm>
        </p:spPr>
        <p:txBody>
          <a:bodyPr/>
          <a:lstStyle/>
          <a:p>
            <a:r>
              <a:rPr lang="en-US" dirty="0" smtClean="0"/>
              <a:t>Structured Data</a:t>
            </a:r>
          </a:p>
          <a:p>
            <a:pPr lvl="1"/>
            <a:r>
              <a:rPr lang="en-US" dirty="0" smtClean="0"/>
              <a:t>2 Dimensional-Rows &amp; Columns</a:t>
            </a:r>
          </a:p>
          <a:p>
            <a:pPr lvl="1"/>
            <a:r>
              <a:rPr lang="en-US" dirty="0" smtClean="0"/>
              <a:t>Homogeneous/Linear: Statistical Methods</a:t>
            </a:r>
          </a:p>
          <a:p>
            <a:pPr lvl="1"/>
            <a:r>
              <a:rPr lang="en-US" dirty="0" smtClean="0"/>
              <a:t>Heterogeneous/ Non-Linear: Machine Learning</a:t>
            </a:r>
          </a:p>
          <a:p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‘n’ Dimensional: Images, Text, Videos, Voice,….</a:t>
            </a:r>
          </a:p>
          <a:p>
            <a:pPr lvl="1"/>
            <a:r>
              <a:rPr lang="en-US" dirty="0" smtClean="0"/>
              <a:t>Deep Learning (Neural Networks)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1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0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507</Words>
  <Application>Microsoft Office PowerPoint</Application>
  <PresentationFormat>On-screen Show (4:3)</PresentationFormat>
  <Paragraphs>151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need Data Science</vt:lpstr>
      <vt:lpstr>Data types</vt:lpstr>
      <vt:lpstr>Data Science Paradigm</vt:lpstr>
      <vt:lpstr>PowerPoint Presentation</vt:lpstr>
      <vt:lpstr>Introduction</vt:lpstr>
      <vt:lpstr>PowerPoint Presentation</vt:lpstr>
      <vt:lpstr>Explanation Vs Prediction</vt:lpstr>
      <vt:lpstr>PowerPoint Presentation</vt:lpstr>
      <vt:lpstr>Business Intelligence Vs Data Science</vt:lpstr>
      <vt:lpstr>Life cycle of Data Science</vt:lpstr>
      <vt:lpstr>PowerPoint Presentation</vt:lpstr>
      <vt:lpstr>PowerPoint Presentation</vt:lpstr>
      <vt:lpstr>PowerPoint Presentation</vt:lpstr>
      <vt:lpstr>PowerPoint Presentation</vt:lpstr>
      <vt:lpstr>Tools of Data Science </vt:lpstr>
      <vt:lpstr>Case Study: Diabetes Prevention </vt:lpstr>
      <vt:lpstr>Case Study: Diabetes Prevention </vt:lpstr>
      <vt:lpstr>Case Study: Diabetes Prevention </vt:lpstr>
      <vt:lpstr>Case Study: Diabetes Prevention </vt:lpstr>
      <vt:lpstr>Case Study: Diabetes Prevention </vt:lpstr>
      <vt:lpstr>Pros &amp; Cons </vt:lpstr>
      <vt:lpstr>Covid-19 Dataset</vt:lpstr>
      <vt:lpstr>Google co-lab</vt:lpstr>
      <vt:lpstr>Google co-lab</vt:lpstr>
      <vt:lpstr>Google co-lab</vt:lpstr>
      <vt:lpstr>My Details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Santhosh Kumar</cp:lastModifiedBy>
  <cp:revision>44</cp:revision>
  <dcterms:created xsi:type="dcterms:W3CDTF">2019-02-26T17:43:18Z</dcterms:created>
  <dcterms:modified xsi:type="dcterms:W3CDTF">2020-09-01T17:15:46Z</dcterms:modified>
</cp:coreProperties>
</file>